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6"/>
  </p:notesMasterIdLst>
  <p:handoutMasterIdLst>
    <p:handoutMasterId r:id="rId37"/>
  </p:handoutMasterIdLst>
  <p:sldIdLst>
    <p:sldId id="511" r:id="rId3"/>
    <p:sldId id="617" r:id="rId4"/>
    <p:sldId id="466" r:id="rId5"/>
    <p:sldId id="523" r:id="rId6"/>
    <p:sldId id="525" r:id="rId7"/>
    <p:sldId id="524" r:id="rId8"/>
    <p:sldId id="281" r:id="rId9"/>
    <p:sldId id="283" r:id="rId10"/>
    <p:sldId id="285" r:id="rId11"/>
    <p:sldId id="296" r:id="rId12"/>
    <p:sldId id="297" r:id="rId13"/>
    <p:sldId id="379" r:id="rId14"/>
    <p:sldId id="308" r:id="rId15"/>
    <p:sldId id="309" r:id="rId16"/>
    <p:sldId id="616" r:id="rId17"/>
    <p:sldId id="467" r:id="rId18"/>
    <p:sldId id="668" r:id="rId19"/>
    <p:sldId id="550" r:id="rId20"/>
    <p:sldId id="459" r:id="rId21"/>
    <p:sldId id="456" r:id="rId22"/>
    <p:sldId id="492" r:id="rId23"/>
    <p:sldId id="516" r:id="rId24"/>
    <p:sldId id="461" r:id="rId25"/>
    <p:sldId id="477" r:id="rId26"/>
    <p:sldId id="493" r:id="rId27"/>
    <p:sldId id="669" r:id="rId28"/>
    <p:sldId id="618" r:id="rId29"/>
    <p:sldId id="519" r:id="rId30"/>
    <p:sldId id="521" r:id="rId31"/>
    <p:sldId id="665" r:id="rId32"/>
    <p:sldId id="666" r:id="rId33"/>
    <p:sldId id="667" r:id="rId34"/>
    <p:sldId id="4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gting Ye" initials="TY" lastIdx="2" clrIdx="0">
    <p:extLst>
      <p:ext uri="{19B8F6BF-5375-455C-9EA6-DF929625EA0E}">
        <p15:presenceInfo xmlns:p15="http://schemas.microsoft.com/office/powerpoint/2012/main" userId="S-1-5-21-948756243-734778046-674738317-11640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F83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5" autoAdjust="0"/>
    <p:restoredTop sz="81995" autoAdjust="0"/>
  </p:normalViewPr>
  <p:slideViewPr>
    <p:cSldViewPr snapToGrid="0">
      <p:cViewPr varScale="1">
        <p:scale>
          <a:sx n="61" d="100"/>
          <a:sy n="61" d="100"/>
        </p:scale>
        <p:origin x="3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uwen\OneDrive%20-%20Monash%20University\2021%20work\draft%20modification\submission\EHP\revision2\Response%20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309705994287863"/>
          <c:w val="0.94432134515166255"/>
          <c:h val="0.72791438390231178"/>
        </c:manualLayout>
      </c:layout>
      <c:barChart>
        <c:barDir val="col"/>
        <c:grouping val="clustered"/>
        <c:varyColors val="0"/>
        <c:ser>
          <c:idx val="0"/>
          <c:order val="0"/>
          <c:tx>
            <c:strRef>
              <c:f>Sheet1!$B$105</c:f>
              <c:strCache>
                <c:ptCount val="1"/>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Sheet1!$B$106:$B$111</c:f>
              <c:numCache>
                <c:formatCode>General</c:formatCode>
                <c:ptCount val="6"/>
              </c:numCache>
            </c:numRef>
          </c:val>
          <c:extLst>
            <c:ext xmlns:c16="http://schemas.microsoft.com/office/drawing/2014/chart" uri="{C3380CC4-5D6E-409C-BE32-E72D297353CC}">
              <c16:uniqueId val="{00000000-73F3-4FFF-9689-D10E58B17521}"/>
            </c:ext>
          </c:extLst>
        </c:ser>
        <c:ser>
          <c:idx val="1"/>
          <c:order val="1"/>
          <c:tx>
            <c:strRef>
              <c:f>Sheet1!$C$105</c:f>
              <c:strCache>
                <c:ptCount val="1"/>
                <c:pt idx="0">
                  <c:v>R2</c:v>
                </c:pt>
              </c:strCache>
            </c:strRef>
          </c:tx>
          <c:spPr>
            <a:solidFill>
              <a:schemeClr val="accent2"/>
            </a:solidFill>
            <a:ln w="25400" cap="flat" cmpd="sng" algn="ctr">
              <a:solidFill>
                <a:schemeClr val="accent2"/>
              </a:solidFill>
              <a:miter lim="800000"/>
            </a:ln>
            <a:effectLst/>
          </c:spPr>
          <c:invertIfNegative val="0"/>
          <c:dLbls>
            <c:dLbl>
              <c:idx val="0"/>
              <c:layout>
                <c:manualLayout>
                  <c:x val="-1.4927222152091708E-2"/>
                  <c:y val="-9.04610432544464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27-400E-BA27-8AFA6E3A5030}"/>
                </c:ext>
              </c:extLst>
            </c:dLbl>
            <c:dLbl>
              <c:idx val="1"/>
              <c:layout>
                <c:manualLayout>
                  <c:x val="-1.3434499936882532E-2"/>
                  <c:y val="4.523052162722322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127-400E-BA27-8AFA6E3A5030}"/>
                </c:ext>
              </c:extLst>
            </c:dLbl>
            <c:dLbl>
              <c:idx val="2"/>
              <c:layout>
                <c:manualLayout>
                  <c:x val="-1.194177772167336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27-400E-BA27-8AFA6E3A5030}"/>
                </c:ext>
              </c:extLst>
            </c:dLbl>
            <c:dLbl>
              <c:idx val="3"/>
              <c:layout>
                <c:manualLayout>
                  <c:x val="-1.6419944367300873E-2"/>
                  <c:y val="0"/>
                </c:manualLayout>
              </c:layout>
              <c:tx>
                <c:rich>
                  <a:bodyPr/>
                  <a:lstStyle/>
                  <a:p>
                    <a:fld id="{B724DB0B-7AF5-48E0-86D1-B348303FE0D8}" type="VALUE">
                      <a:rPr lang="en-US" smtClean="0"/>
                      <a:pPr/>
                      <a:t>[VALUE]</a:t>
                    </a:fld>
                    <a:endParaRPr lang="en-AU"/>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127-400E-BA27-8AFA6E3A5030}"/>
                </c:ext>
              </c:extLst>
            </c:dLbl>
            <c:dLbl>
              <c:idx val="4"/>
              <c:layout>
                <c:manualLayout>
                  <c:x val="-1.343449993688253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27-400E-BA27-8AFA6E3A5030}"/>
                </c:ext>
              </c:extLst>
            </c:dLbl>
            <c:dLbl>
              <c:idx val="5"/>
              <c:layout>
                <c:manualLayout>
                  <c:x val="-8.9563332912550222E-3"/>
                  <c:y val="2.26152608136099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27-400E-BA27-8AFA6E3A5030}"/>
                </c:ext>
              </c:extLst>
            </c:dLbl>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Sheet1!$C$106:$C$111</c:f>
              <c:numCache>
                <c:formatCode>General</c:formatCode>
                <c:ptCount val="6"/>
                <c:pt idx="0">
                  <c:v>0.51</c:v>
                </c:pt>
                <c:pt idx="1">
                  <c:v>0.76</c:v>
                </c:pt>
                <c:pt idx="2">
                  <c:v>0.83</c:v>
                </c:pt>
                <c:pt idx="3">
                  <c:v>0.71</c:v>
                </c:pt>
                <c:pt idx="4">
                  <c:v>0.83</c:v>
                </c:pt>
                <c:pt idx="5">
                  <c:v>0.87</c:v>
                </c:pt>
              </c:numCache>
            </c:numRef>
          </c:val>
          <c:extLst>
            <c:ext xmlns:c16="http://schemas.microsoft.com/office/drawing/2014/chart" uri="{C3380CC4-5D6E-409C-BE32-E72D297353CC}">
              <c16:uniqueId val="{00000001-73F3-4FFF-9689-D10E58B17521}"/>
            </c:ext>
          </c:extLst>
        </c:ser>
        <c:ser>
          <c:idx val="2"/>
          <c:order val="2"/>
          <c:tx>
            <c:strRef>
              <c:f>Sheet1!$D$105</c:f>
              <c:strCache>
                <c:ptCount val="1"/>
                <c:pt idx="0">
                  <c:v>RMSE (µg/m3)</c:v>
                </c:pt>
              </c:strCache>
            </c:strRef>
          </c:tx>
          <c:spPr>
            <a:solidFill>
              <a:schemeClr val="accent1"/>
            </a:solidFill>
            <a:ln w="25400" cap="flat" cmpd="sng" algn="ctr">
              <a:solidFill>
                <a:schemeClr val="accent3"/>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Sheet1!$D$106:$D$111</c:f>
              <c:numCache>
                <c:formatCode>General</c:formatCode>
                <c:ptCount val="6"/>
                <c:pt idx="0">
                  <c:v>10.4</c:v>
                </c:pt>
                <c:pt idx="1">
                  <c:v>7.42</c:v>
                </c:pt>
                <c:pt idx="2">
                  <c:v>6.23</c:v>
                </c:pt>
                <c:pt idx="3">
                  <c:v>8.1999999999999993</c:v>
                </c:pt>
                <c:pt idx="4">
                  <c:v>6.23</c:v>
                </c:pt>
                <c:pt idx="5">
                  <c:v>5.38</c:v>
                </c:pt>
              </c:numCache>
            </c:numRef>
          </c:val>
          <c:extLst>
            <c:ext xmlns:c16="http://schemas.microsoft.com/office/drawing/2014/chart" uri="{C3380CC4-5D6E-409C-BE32-E72D297353CC}">
              <c16:uniqueId val="{00000002-73F3-4FFF-9689-D10E58B17521}"/>
            </c:ext>
          </c:extLst>
        </c:ser>
        <c:dLbls>
          <c:dLblPos val="outEnd"/>
          <c:showLegendKey val="0"/>
          <c:showVal val="1"/>
          <c:showCatName val="0"/>
          <c:showSerName val="0"/>
          <c:showPercent val="0"/>
          <c:showBubbleSize val="0"/>
        </c:dLbls>
        <c:gapWidth val="164"/>
        <c:overlap val="-35"/>
        <c:axId val="1015404703"/>
        <c:axId val="1015412191"/>
      </c:barChart>
      <c:catAx>
        <c:axId val="10154047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crossAx val="1015412191"/>
        <c:crosses val="autoZero"/>
        <c:auto val="0"/>
        <c:lblAlgn val="ctr"/>
        <c:lblOffset val="100"/>
        <c:noMultiLvlLbl val="0"/>
      </c:catAx>
      <c:valAx>
        <c:axId val="1015412191"/>
        <c:scaling>
          <c:orientation val="minMax"/>
        </c:scaling>
        <c:delete val="1"/>
        <c:axPos val="l"/>
        <c:numFmt formatCode="General" sourceLinked="1"/>
        <c:majorTickMark val="none"/>
        <c:minorTickMark val="none"/>
        <c:tickLblPos val="nextTo"/>
        <c:crossAx val="1015404703"/>
        <c:crosses val="autoZero"/>
        <c:crossBetween val="between"/>
      </c:valAx>
      <c:spPr>
        <a:noFill/>
        <a:ln>
          <a:noFill/>
        </a:ln>
        <a:effectLst/>
      </c:spPr>
    </c:plotArea>
    <c:legend>
      <c:legendPos val="t"/>
      <c:legendEntry>
        <c:idx val="0"/>
        <c:delete val="1"/>
      </c:legendEntry>
      <c:legendEntry>
        <c:idx val="1"/>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ayout>
        <c:manualLayout>
          <c:xMode val="edge"/>
          <c:yMode val="edge"/>
          <c:x val="0.50415846550977172"/>
          <c:y val="9.0765726020210921E-2"/>
          <c:w val="0.49362786014748244"/>
          <c:h val="0.2487288433770298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Abadi" panose="020B06040201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3FC64E-5C29-4464-9A5C-9E19CD92E2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47D0B91-A6A7-4F33-BF52-9591776DD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A246FA-6977-4994-A2FB-739699F897BC}" type="datetimeFigureOut">
              <a:rPr lang="en-AU" smtClean="0"/>
              <a:t>19/05/2022</a:t>
            </a:fld>
            <a:endParaRPr lang="en-AU"/>
          </a:p>
        </p:txBody>
      </p:sp>
      <p:sp>
        <p:nvSpPr>
          <p:cNvPr id="4" name="Footer Placeholder 3">
            <a:extLst>
              <a:ext uri="{FF2B5EF4-FFF2-40B4-BE49-F238E27FC236}">
                <a16:creationId xmlns:a16="http://schemas.microsoft.com/office/drawing/2014/main" id="{A05AA304-A80E-41B8-99BD-4301579E66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742B953F-91F0-4539-9F93-B5C423099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9B9BBC-A5B7-40EA-BFEE-A24E5A5B9CF1}" type="slidenum">
              <a:rPr lang="en-AU" smtClean="0"/>
              <a:t>‹#›</a:t>
            </a:fld>
            <a:endParaRPr lang="en-AU"/>
          </a:p>
        </p:txBody>
      </p:sp>
    </p:spTree>
    <p:extLst>
      <p:ext uri="{BB962C8B-B14F-4D97-AF65-F5344CB8AC3E}">
        <p14:creationId xmlns:p14="http://schemas.microsoft.com/office/powerpoint/2010/main" val="1045899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356A6-7CF9-4E3F-97E6-919E771CC7BE}" type="datetimeFigureOut">
              <a:rPr lang="en-AU" smtClean="0"/>
              <a:t>19/05/2022</a:t>
            </a:fld>
            <a:endParaRPr lang="en-AU"/>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56A55-835E-4C98-BAC9-DCD21791F672}" type="slidenum">
              <a:rPr lang="en-AU" smtClean="0"/>
              <a:t>‹#›</a:t>
            </a:fld>
            <a:endParaRPr lang="en-AU"/>
          </a:p>
        </p:txBody>
      </p:sp>
    </p:spTree>
    <p:extLst>
      <p:ext uri="{BB962C8B-B14F-4D97-AF65-F5344CB8AC3E}">
        <p14:creationId xmlns:p14="http://schemas.microsoft.com/office/powerpoint/2010/main" val="7951363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E0804-BAAB-D942-A332-52AA6138B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7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16</a:t>
            </a:fld>
            <a:endParaRPr lang="en-AU"/>
          </a:p>
        </p:txBody>
      </p:sp>
    </p:spTree>
    <p:extLst>
      <p:ext uri="{BB962C8B-B14F-4D97-AF65-F5344CB8AC3E}">
        <p14:creationId xmlns:p14="http://schemas.microsoft.com/office/powerpoint/2010/main" val="93004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importantly, the Asia-Pacific region, especially for the South- and East- Asia, has become/ the most polluted region due to rapid </a:t>
            </a:r>
            <a:r>
              <a:rPr lang="en-US" altLang="zh-CN" dirty="0"/>
              <a:t>industrialization and urbanization. (figure)</a:t>
            </a:r>
          </a:p>
          <a:p>
            <a:endParaRPr lang="en-US" dirty="0"/>
          </a:p>
          <a:p>
            <a:r>
              <a:rPr lang="en-US" dirty="0"/>
              <a:t>It is also one of the regions/ more vulnerable/ to the adverse consequence of air pollution/ because of the high population density and aging population. 70% of global air pollution-related deaths occur in this area.</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17</a:t>
            </a:fld>
            <a:endParaRPr lang="en-AU"/>
          </a:p>
        </p:txBody>
      </p:sp>
    </p:spTree>
    <p:extLst>
      <p:ext uri="{BB962C8B-B14F-4D97-AF65-F5344CB8AC3E}">
        <p14:creationId xmlns:p14="http://schemas.microsoft.com/office/powerpoint/2010/main" val="2947089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19</a:t>
            </a:fld>
            <a:endParaRPr lang="en-US"/>
          </a:p>
        </p:txBody>
      </p:sp>
    </p:spTree>
    <p:extLst>
      <p:ext uri="{BB962C8B-B14F-4D97-AF65-F5344CB8AC3E}">
        <p14:creationId xmlns:p14="http://schemas.microsoft.com/office/powerpoint/2010/main" val="274767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fill these research gaps, I proposed a DEML to estimate the daily PM2.5 concentrations</a:t>
            </a:r>
          </a:p>
          <a:p>
            <a:endParaRPr lang="en-US" dirty="0"/>
          </a:p>
          <a:p>
            <a:r>
              <a:rPr lang="en-US" dirty="0"/>
              <a:t>As shown in the following framework, it includes 3 stages.</a:t>
            </a:r>
          </a:p>
          <a:p>
            <a:endParaRPr lang="en-US" dirty="0"/>
          </a:p>
          <a:p>
            <a:r>
              <a:rPr lang="en-US" dirty="0"/>
              <a:t>At the first stage, multiple base models including Support Vector Machine (SVM), Random Forest (RF), Extreme Gradient Boosting (</a:t>
            </a:r>
            <a:r>
              <a:rPr lang="en-US" dirty="0" err="1"/>
              <a:t>XGBoost</a:t>
            </a:r>
            <a:r>
              <a:rPr lang="en-US" dirty="0"/>
              <a:t>), Gradient Boosting Machine (GBM), will be used separately to predict the pm2.5 concentration. </a:t>
            </a:r>
          </a:p>
          <a:p>
            <a:endParaRPr lang="en-US" dirty="0"/>
          </a:p>
          <a:p>
            <a:r>
              <a:rPr lang="en-US" dirty="0"/>
              <a:t>And then, the estimated PM2.5 in stage 1 will combine with the original features and put them into the next stage for several second-level models (like RF, </a:t>
            </a:r>
            <a:r>
              <a:rPr lang="en-US" dirty="0" err="1"/>
              <a:t>XGBoost</a:t>
            </a:r>
            <a:r>
              <a:rPr lang="en-US" dirty="0"/>
              <a:t>, and generalized linear model (GLM)) </a:t>
            </a:r>
          </a:p>
          <a:p>
            <a:endParaRPr lang="en-US" dirty="0"/>
          </a:p>
          <a:p>
            <a:r>
              <a:rPr lang="en-US" dirty="0"/>
              <a:t>Finally, in the last stage, all the predictions in the second stage will be constructed with a Non-negative least squares (NNLS) algorithm (the third-level model) to obtain the optimal weights for PM2.5 prediction. </a:t>
            </a:r>
          </a:p>
          <a:p>
            <a:endParaRPr lang="en-US" dirty="0"/>
          </a:p>
          <a:p>
            <a:r>
              <a:rPr lang="en-US" dirty="0"/>
              <a:t>Q: Computation time and cost?</a:t>
            </a:r>
          </a:p>
        </p:txBody>
      </p:sp>
      <p:sp>
        <p:nvSpPr>
          <p:cNvPr id="4" name="Slide Number Placeholder 3"/>
          <p:cNvSpPr>
            <a:spLocks noGrp="1"/>
          </p:cNvSpPr>
          <p:nvPr>
            <p:ph type="sldNum" sz="quarter" idx="5"/>
          </p:nvPr>
        </p:nvSpPr>
        <p:spPr/>
        <p:txBody>
          <a:bodyPr/>
          <a:lstStyle/>
          <a:p>
            <a:fld id="{BBD56A55-835E-4C98-BAC9-DCD21791F672}" type="slidenum">
              <a:rPr lang="en-AU" smtClean="0"/>
              <a:t>20</a:t>
            </a:fld>
            <a:endParaRPr lang="en-AU"/>
          </a:p>
        </p:txBody>
      </p:sp>
    </p:spTree>
    <p:extLst>
      <p:ext uri="{BB962C8B-B14F-4D97-AF65-F5344CB8AC3E}">
        <p14:creationId xmlns:p14="http://schemas.microsoft.com/office/powerpoint/2010/main" val="244070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However, there are still some research gaps: the first one is that:</a:t>
            </a:r>
          </a:p>
          <a:p>
            <a:endParaRPr lang="en-US" altLang="zh-CN" dirty="0"/>
          </a:p>
          <a:p>
            <a:r>
              <a:rPr lang="en-US" altLang="zh-CN" dirty="0"/>
              <a:t>We still don’t know:</a:t>
            </a:r>
          </a:p>
          <a:p>
            <a:endParaRPr lang="en-US" altLang="zh-CN" dirty="0"/>
          </a:p>
          <a:p>
            <a:pPr marL="457200" indent="-457200">
              <a:buFont typeface="+mj-lt"/>
              <a:buAutoNum type="arabicPeriod"/>
            </a:pPr>
            <a:r>
              <a:rPr lang="en-US" sz="1200" baseline="0" dirty="0">
                <a:latin typeface="+mn-lt"/>
              </a:rPr>
              <a:t>What is the performance of the multiple-level stacked ensemble model?</a:t>
            </a:r>
          </a:p>
          <a:p>
            <a:pPr marL="457200" indent="-457200">
              <a:buFont typeface="+mj-lt"/>
              <a:buAutoNum type="arabicPeriod"/>
            </a:pPr>
            <a:endParaRPr lang="en-US" sz="1200" baseline="0" dirty="0">
              <a:latin typeface="+mn-lt"/>
            </a:endParaRPr>
          </a:p>
          <a:p>
            <a:pPr marL="457200" indent="-457200">
              <a:buFont typeface="+mj-lt"/>
              <a:buAutoNum type="arabicPeriod"/>
            </a:pPr>
            <a:r>
              <a:rPr lang="en-US" sz="1200" baseline="0" dirty="0">
                <a:latin typeface="+mn-lt"/>
              </a:rPr>
              <a:t>whether the diverse hierarchy structure could outperform other ML models?</a:t>
            </a:r>
          </a:p>
          <a:p>
            <a:pPr marL="0" indent="0">
              <a:buFont typeface="+mj-lt"/>
              <a:buNone/>
            </a:pPr>
            <a:endParaRPr lang="en-US" sz="1200" baseline="0" dirty="0">
              <a:latin typeface="+mn-lt"/>
            </a:endParaRPr>
          </a:p>
          <a:p>
            <a:pPr marL="0" indent="0">
              <a:buFont typeface="+mj-lt"/>
              <a:buNone/>
            </a:pPr>
            <a:r>
              <a:rPr lang="en-US" sz="1200" baseline="0" dirty="0">
                <a:latin typeface="+mn-lt"/>
              </a:rPr>
              <a:t>Other questions include:</a:t>
            </a:r>
          </a:p>
          <a:p>
            <a:pPr marL="0" indent="0">
              <a:buFont typeface="+mj-lt"/>
              <a:buNone/>
            </a:pPr>
            <a:endParaRPr lang="en-US" sz="1200" baseline="0" dirty="0">
              <a:latin typeface="+mn-lt"/>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a:latin typeface="+mn-lt"/>
              </a:rPr>
              <a:t>How to minimize the extent of the empirical model selection?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aseline="0" dirty="0">
              <a:latin typeface="+mn-lt"/>
            </a:endParaRPr>
          </a:p>
          <a:p>
            <a:pPr marL="457200" indent="-457200">
              <a:buFont typeface="+mj-lt"/>
              <a:buAutoNum type="arabicPeriod"/>
            </a:pPr>
            <a:r>
              <a:rPr lang="en-US" sz="1200" baseline="0" dirty="0">
                <a:latin typeface="+mn-lt"/>
              </a:rPr>
              <a:t>How to automatically provide an optimal set of weights for the combination of algorithms?</a:t>
            </a:r>
          </a:p>
          <a:p>
            <a:endParaRPr lang="en-US" altLang="zh-CN" dirty="0"/>
          </a:p>
          <a:p>
            <a:endParaRPr lang="en-US" altLang="zh-CN" dirty="0"/>
          </a:p>
          <a:p>
            <a:endParaRPr lang="en-US" altLang="zh-CN" dirty="0"/>
          </a:p>
          <a:p>
            <a:r>
              <a:rPr lang="en-US" altLang="zh-CN" dirty="0"/>
              <a:t>we want to know whether the multiple-level stacked ensemble could achieve a better performance in PM2.5 estimation.</a:t>
            </a:r>
          </a:p>
          <a:p>
            <a:endParaRPr lang="en-US" altLang="zh-CN" dirty="0"/>
          </a:p>
          <a:p>
            <a:r>
              <a:rPr lang="en-US" altLang="zh-CN" dirty="0"/>
              <a:t>and whether the diverse hierarchy structure overcomes other single ML models or SL?</a:t>
            </a:r>
          </a:p>
          <a:p>
            <a:endParaRPr lang="en-US" altLang="zh-CN" dirty="0"/>
          </a:p>
          <a:p>
            <a:r>
              <a:rPr lang="en-US" altLang="zh-CN" dirty="0"/>
              <a:t>we want to figure out How to minimize the extent of the empirical model selection so that it could automatically provide an optimal set of weights for the combination of algorithms</a:t>
            </a:r>
          </a:p>
        </p:txBody>
      </p:sp>
      <p:sp>
        <p:nvSpPr>
          <p:cNvPr id="4" name="Slide Number Placeholder 3"/>
          <p:cNvSpPr>
            <a:spLocks noGrp="1"/>
          </p:cNvSpPr>
          <p:nvPr>
            <p:ph type="sldNum" sz="quarter" idx="5"/>
          </p:nvPr>
        </p:nvSpPr>
        <p:spPr/>
        <p:txBody>
          <a:bodyPr/>
          <a:lstStyle/>
          <a:p>
            <a:fld id="{BBD56A55-835E-4C98-BAC9-DCD21791F672}" type="slidenum">
              <a:rPr lang="en-AU" smtClean="0"/>
              <a:t>21</a:t>
            </a:fld>
            <a:endParaRPr lang="en-AU"/>
          </a:p>
        </p:txBody>
      </p:sp>
    </p:spTree>
    <p:extLst>
      <p:ext uri="{BB962C8B-B14F-4D97-AF65-F5344CB8AC3E}">
        <p14:creationId xmlns:p14="http://schemas.microsoft.com/office/powerpoint/2010/main" val="306168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22</a:t>
            </a:fld>
            <a:endParaRPr lang="en-AU"/>
          </a:p>
        </p:txBody>
      </p:sp>
    </p:spTree>
    <p:extLst>
      <p:ext uri="{BB962C8B-B14F-4D97-AF65-F5344CB8AC3E}">
        <p14:creationId xmlns:p14="http://schemas.microsoft.com/office/powerpoint/2010/main" val="3367769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indicators in the model include Aerosol optical depth, climate data, and landcover information. They have been retrieved from some publicly available datasets and resources: GEE, and EAR5 platform.</a:t>
            </a:r>
          </a:p>
        </p:txBody>
      </p:sp>
      <p:sp>
        <p:nvSpPr>
          <p:cNvPr id="4" name="灯片编号占位符 3"/>
          <p:cNvSpPr>
            <a:spLocks noGrp="1"/>
          </p:cNvSpPr>
          <p:nvPr>
            <p:ph type="sldNum" sz="quarter" idx="5"/>
          </p:nvPr>
        </p:nvSpPr>
        <p:spPr/>
        <p:txBody>
          <a:bodyPr/>
          <a:lstStyle/>
          <a:p>
            <a:fld id="{BBD56A55-835E-4C98-BAC9-DCD21791F672}" type="slidenum">
              <a:rPr lang="en-AU" smtClean="0"/>
              <a:t>23</a:t>
            </a:fld>
            <a:endParaRPr lang="en-AU"/>
          </a:p>
        </p:txBody>
      </p:sp>
    </p:spTree>
    <p:extLst>
      <p:ext uri="{BB962C8B-B14F-4D97-AF65-F5344CB8AC3E}">
        <p14:creationId xmlns:p14="http://schemas.microsoft.com/office/powerpoint/2010/main" val="248266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Arial Narrow" panose="020B0606020202030204" pitchFamily="34" charset="0"/>
                <a:ea typeface="Calibri" panose="020F0502020204030204" pitchFamily="34" charset="0"/>
                <a:cs typeface="Arial" panose="020B0604020202020204" pitchFamily="34" charset="0"/>
              </a:rPr>
              <a:t>The next slide is the results of the model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I used Italy data as an example to test the DEML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The results show that the performance of DEML was superior to other benchmark models </a:t>
            </a:r>
            <a:r>
              <a:rPr lang="en-AU" sz="1200" dirty="0">
                <a:effectLst/>
                <a:latin typeface="Arial Narrow" panose="020B0606020202030204" pitchFamily="34" charset="0"/>
                <a:ea typeface="Calibri" panose="020F0502020204030204" pitchFamily="34" charset="0"/>
                <a:cs typeface="Arial" panose="020B0604020202020204" pitchFamily="34" charset="0"/>
              </a:rPr>
              <a:t>(coefficients of determination (R</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2</a:t>
            </a:r>
            <a:r>
              <a:rPr lang="en-AU" sz="1200" dirty="0">
                <a:effectLst/>
                <a:latin typeface="Arial Narrow" panose="020B0606020202030204" pitchFamily="34" charset="0"/>
                <a:ea typeface="Calibri" panose="020F0502020204030204" pitchFamily="34" charset="0"/>
                <a:cs typeface="Arial" panose="020B0604020202020204" pitchFamily="34" charset="0"/>
              </a:rPr>
              <a:t>) = 0.87 and root mean square error (RMSE) = 5.38</a:t>
            </a:r>
            <a:r>
              <a:rPr lang="en-US" sz="1200" dirty="0">
                <a:effectLst/>
                <a:latin typeface="Arial Narrow" panose="020B0606020202030204" pitchFamily="34" charset="0"/>
                <a:ea typeface="Calibri" panose="020F0502020204030204" pitchFamily="34" charset="0"/>
                <a:cs typeface="Arial" panose="020B0604020202020204" pitchFamily="34" charset="0"/>
              </a:rPr>
              <a:t> µg</a:t>
            </a:r>
            <a:r>
              <a:rPr lang="en-AU" sz="1200" dirty="0">
                <a:effectLst/>
                <a:latin typeface="Arial Narrow" panose="020B0606020202030204" pitchFamily="34" charset="0"/>
                <a:ea typeface="Calibri" panose="020F0502020204030204" pitchFamily="34" charset="0"/>
                <a:cs typeface="Arial" panose="020B0604020202020204" pitchFamily="34" charset="0"/>
              </a:rPr>
              <a:t>/m</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3</a:t>
            </a:r>
            <a:r>
              <a:rPr lang="en-AU" sz="1200" dirty="0">
                <a:effectLst/>
                <a:latin typeface="Arial Narrow" panose="020B0606020202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BBD56A55-835E-4C98-BAC9-DCD21791F672}" type="slidenum">
              <a:rPr lang="en-AU" smtClean="0"/>
              <a:t>24</a:t>
            </a:fld>
            <a:endParaRPr lang="en-AU"/>
          </a:p>
        </p:txBody>
      </p:sp>
    </p:spTree>
    <p:extLst>
      <p:ext uri="{BB962C8B-B14F-4D97-AF65-F5344CB8AC3E}">
        <p14:creationId xmlns:p14="http://schemas.microsoft.com/office/powerpoint/2010/main" val="123754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Arial Narrow" panose="020B0606020202030204" pitchFamily="34" charset="0"/>
                <a:cs typeface="Arial" panose="020B0604020202020204" pitchFamily="34" charset="0"/>
              </a:rPr>
              <a:t>The results are robust/consistent in different seasons in Italy.</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25</a:t>
            </a:fld>
            <a:endParaRPr lang="en-AU"/>
          </a:p>
        </p:txBody>
      </p:sp>
    </p:spTree>
    <p:extLst>
      <p:ext uri="{BB962C8B-B14F-4D97-AF65-F5344CB8AC3E}">
        <p14:creationId xmlns:p14="http://schemas.microsoft.com/office/powerpoint/2010/main" val="25156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a:t>
            </a:fld>
            <a:endParaRPr lang="en-US"/>
          </a:p>
        </p:txBody>
      </p:sp>
    </p:spTree>
    <p:extLst>
      <p:ext uri="{BB962C8B-B14F-4D97-AF65-F5344CB8AC3E}">
        <p14:creationId xmlns:p14="http://schemas.microsoft.com/office/powerpoint/2010/main" val="170091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BBD56A55-835E-4C98-BAC9-DCD21791F672}" type="slidenum">
              <a:rPr lang="en-AU" smtClean="0"/>
              <a:t>26</a:t>
            </a:fld>
            <a:endParaRPr lang="en-AU"/>
          </a:p>
        </p:txBody>
      </p:sp>
    </p:spTree>
    <p:extLst>
      <p:ext uri="{BB962C8B-B14F-4D97-AF65-F5344CB8AC3E}">
        <p14:creationId xmlns:p14="http://schemas.microsoft.com/office/powerpoint/2010/main" val="401826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27</a:t>
            </a:fld>
            <a:endParaRPr lang="en-US"/>
          </a:p>
        </p:txBody>
      </p:sp>
    </p:spTree>
    <p:extLst>
      <p:ext uri="{BB962C8B-B14F-4D97-AF65-F5344CB8AC3E}">
        <p14:creationId xmlns:p14="http://schemas.microsoft.com/office/powerpoint/2010/main" val="382852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DengXian" panose="02010600030101010101" pitchFamily="2" charset="-122"/>
              </a:rPr>
              <a:t>slash-and-burn cultivation</a:t>
            </a:r>
          </a:p>
          <a:p>
            <a:endParaRPr lang="en-AU" sz="1800" dirty="0">
              <a:effectLst/>
              <a:latin typeface="Times New Roman" panose="02020603050405020304" pitchFamily="18" charset="0"/>
              <a:ea typeface="DengXian" panose="02010600030101010101" pitchFamily="2" charset="-122"/>
            </a:endParaRPr>
          </a:p>
          <a:p>
            <a:r>
              <a:rPr lang="en-AU" sz="1800" dirty="0">
                <a:effectLst/>
                <a:latin typeface="Times New Roman" panose="02020603050405020304" pitchFamily="18" charset="0"/>
                <a:ea typeface="DengXian" panose="02010600030101010101" pitchFamily="2" charset="-122"/>
              </a:rPr>
              <a:t>The heavy polluting industries, such as power plants.</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28</a:t>
            </a:fld>
            <a:endParaRPr lang="en-AU"/>
          </a:p>
        </p:txBody>
      </p:sp>
    </p:spTree>
    <p:extLst>
      <p:ext uri="{BB962C8B-B14F-4D97-AF65-F5344CB8AC3E}">
        <p14:creationId xmlns:p14="http://schemas.microsoft.com/office/powerpoint/2010/main" val="235084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33</a:t>
            </a:fld>
            <a:endParaRPr lang="en-AU"/>
          </a:p>
        </p:txBody>
      </p:sp>
    </p:spTree>
    <p:extLst>
      <p:ext uri="{BB962C8B-B14F-4D97-AF65-F5344CB8AC3E}">
        <p14:creationId xmlns:p14="http://schemas.microsoft.com/office/powerpoint/2010/main" val="115200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关于是什么的问题，从来就是个哲学问题，几乎每一个人从它自己的角度对机器学习都有自己的不同解释。有人顾名思义就是让机器来学习。作为机器学习领域的先驱，</a:t>
            </a:r>
            <a:r>
              <a:rPr lang="en-US" altLang="zh-CN" dirty="0"/>
              <a:t>Arthur Samuel</a:t>
            </a:r>
            <a:r>
              <a:rPr lang="zh-CN" altLang="en-US" dirty="0"/>
              <a:t>将机器学习非正式定义为：”在不直接针对问题进行编程的情况下，赋予计算机学习能力的一个研究领域。”，</a:t>
            </a:r>
            <a:r>
              <a:rPr lang="en-US" altLang="zh-CN" dirty="0"/>
              <a:t>Tom Mitchell</a:t>
            </a:r>
            <a:r>
              <a:rPr lang="zh-CN" altLang="en-US" dirty="0"/>
              <a:t>在他的</a:t>
            </a:r>
            <a:r>
              <a:rPr lang="en-US" altLang="zh-CN" dirty="0"/>
              <a:t>《Machine Learning》</a:t>
            </a:r>
            <a:r>
              <a:rPr lang="zh-CN" altLang="en-US" dirty="0"/>
              <a:t>一书的序言开场白中给出了一个定义：“机器学习这门学科所关注的问题是：计算机程序如何随着经验积累自动提高性能。”，当然你也可以搜索到很多不同的定义。 但一般狭义的讲，机器学习是给定一些训练样本（</a:t>
            </a:r>
            <a:r>
              <a:rPr lang="en-US" altLang="zh-CN" dirty="0"/>
              <a:t>x</a:t>
            </a:r>
            <a:r>
              <a:rPr lang="zh-CN" altLang="en-US" dirty="0"/>
              <a:t>，</a:t>
            </a:r>
            <a:r>
              <a:rPr lang="en-US" altLang="zh-CN" dirty="0"/>
              <a:t>y</a:t>
            </a:r>
            <a:r>
              <a:rPr lang="zh-CN" altLang="en-US" dirty="0"/>
              <a:t>），让计算机自动寻找一个决策函数</a:t>
            </a:r>
            <a:r>
              <a:rPr lang="en-US" altLang="zh-CN" dirty="0"/>
              <a:t>f(.)</a:t>
            </a:r>
            <a:r>
              <a:rPr lang="zh-CN" altLang="en-US" dirty="0"/>
              <a:t>来建立</a:t>
            </a:r>
            <a:r>
              <a:rPr lang="en-US" altLang="zh-CN" dirty="0"/>
              <a:t>x</a:t>
            </a:r>
            <a:r>
              <a:rPr lang="zh-CN" altLang="en-US" dirty="0"/>
              <a:t>与</a:t>
            </a:r>
            <a:r>
              <a:rPr lang="en-US" altLang="zh-CN" dirty="0"/>
              <a:t>y</a:t>
            </a:r>
            <a:r>
              <a:rPr lang="zh-CN" altLang="en-US" dirty="0"/>
              <a:t>的关系。这里包括</a:t>
            </a:r>
            <a:r>
              <a:rPr lang="en-US" altLang="zh-CN" dirty="0"/>
              <a:t>3</a:t>
            </a:r>
            <a:r>
              <a:rPr lang="zh-CN" altLang="en-US" dirty="0"/>
              <a:t>个核心要件：首先要有数据，其次存在一种模式（模型）或算法（如何寻找决策函数的方法），最后是数学上不好或无法解决，需要借助计算机完成。</a:t>
            </a:r>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3</a:t>
            </a:fld>
            <a:endParaRPr lang="en-AU"/>
          </a:p>
        </p:txBody>
      </p:sp>
    </p:spTree>
    <p:extLst>
      <p:ext uri="{BB962C8B-B14F-4D97-AF65-F5344CB8AC3E}">
        <p14:creationId xmlns:p14="http://schemas.microsoft.com/office/powerpoint/2010/main" val="4206253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4</a:t>
            </a:fld>
            <a:endParaRPr lang="en-AU"/>
          </a:p>
        </p:txBody>
      </p:sp>
    </p:spTree>
    <p:extLst>
      <p:ext uri="{BB962C8B-B14F-4D97-AF65-F5344CB8AC3E}">
        <p14:creationId xmlns:p14="http://schemas.microsoft.com/office/powerpoint/2010/main" val="271151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5</a:t>
            </a:fld>
            <a:endParaRPr lang="en-AU"/>
          </a:p>
        </p:txBody>
      </p:sp>
    </p:spTree>
    <p:extLst>
      <p:ext uri="{BB962C8B-B14F-4D97-AF65-F5344CB8AC3E}">
        <p14:creationId xmlns:p14="http://schemas.microsoft.com/office/powerpoint/2010/main" val="23643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6</a:t>
            </a:fld>
            <a:endParaRPr lang="en-AU"/>
          </a:p>
        </p:txBody>
      </p:sp>
    </p:spTree>
    <p:extLst>
      <p:ext uri="{BB962C8B-B14F-4D97-AF65-F5344CB8AC3E}">
        <p14:creationId xmlns:p14="http://schemas.microsoft.com/office/powerpoint/2010/main" val="367903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如果这些点均匀分布，那么圆内的点应该占到所有点的 π/4，因此将这个比值乘以4，就是π的值</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15</a:t>
            </a:fld>
            <a:endParaRPr lang="en-US"/>
          </a:p>
        </p:txBody>
      </p:sp>
    </p:spTree>
    <p:extLst>
      <p:ext uri="{BB962C8B-B14F-4D97-AF65-F5344CB8AC3E}">
        <p14:creationId xmlns:p14="http://schemas.microsoft.com/office/powerpoint/2010/main" val="14250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D3375-38B0-4758-A7EA-E1DDA97C6E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AU"/>
          </a:p>
        </p:txBody>
      </p:sp>
      <p:sp>
        <p:nvSpPr>
          <p:cNvPr id="3" name="副标题 2">
            <a:extLst>
              <a:ext uri="{FF2B5EF4-FFF2-40B4-BE49-F238E27FC236}">
                <a16:creationId xmlns:a16="http://schemas.microsoft.com/office/drawing/2014/main" id="{9559E140-5D42-48B6-8C2B-998F035E2B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AU"/>
          </a:p>
        </p:txBody>
      </p:sp>
      <p:sp>
        <p:nvSpPr>
          <p:cNvPr id="4" name="日期占位符 3">
            <a:extLst>
              <a:ext uri="{FF2B5EF4-FFF2-40B4-BE49-F238E27FC236}">
                <a16:creationId xmlns:a16="http://schemas.microsoft.com/office/drawing/2014/main" id="{3A1DC821-A277-40D8-B273-9882F38810E6}"/>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32F6DDD6-65AC-4D43-A4F5-38E891025DC4}"/>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570F24AD-8EE7-416F-83D9-F913CDAE4E3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57726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B41A9-4435-473D-BC10-E1D8C416F500}"/>
              </a:ext>
            </a:extLst>
          </p:cNvPr>
          <p:cNvSpPr>
            <a:spLocks noGrp="1"/>
          </p:cNvSpPr>
          <p:nvPr>
            <p:ph type="title"/>
          </p:nvPr>
        </p:nvSpPr>
        <p:spPr/>
        <p:txBody>
          <a:bodyPr/>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B619EFCD-D5F1-43B4-813A-5A1D694B41F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F1311265-09AD-400F-A485-8CA7C0F73CC4}"/>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3FB73D09-740F-404C-9224-7D2B4E7C4D5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A5698592-4D41-4B8F-92BE-72892871093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401055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1E65E2-B929-489F-9118-263D7886E7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5253D74D-C4F3-49A8-B579-D93EAB73DC8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D37C725-51FC-49F9-8831-07094B208409}"/>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C6689162-A666-41D1-A869-ECBBB6A160FC}"/>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B7229A8A-0859-430F-B5B7-9CA3AA9FE4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687595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image option 3">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r="64112" b="6466"/>
          <a:stretch/>
        </p:blipFill>
        <p:spPr>
          <a:xfrm>
            <a:off x="8618530" y="0"/>
            <a:ext cx="3014139" cy="6858000"/>
          </a:xfrm>
          <a:prstGeom prst="rect">
            <a:avLst/>
          </a:prstGeom>
        </p:spPr>
      </p:pic>
    </p:spTree>
    <p:extLst>
      <p:ext uri="{BB962C8B-B14F-4D97-AF65-F5344CB8AC3E}">
        <p14:creationId xmlns:p14="http://schemas.microsoft.com/office/powerpoint/2010/main" val="318723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with two imag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18" name="Text Placeholder 17"/>
          <p:cNvSpPr>
            <a:spLocks noGrp="1"/>
          </p:cNvSpPr>
          <p:nvPr>
            <p:ph type="body" sz="quarter" idx="11" hasCustomPrompt="1"/>
          </p:nvPr>
        </p:nvSpPr>
        <p:spPr>
          <a:xfrm>
            <a:off x="306060" y="1046138"/>
            <a:ext cx="7451725" cy="466468"/>
          </a:xfrm>
          <a:prstGeom prst="rect">
            <a:avLst/>
          </a:prstGeom>
        </p:spPr>
        <p:txBody>
          <a:bodyPr/>
          <a:lstStyle>
            <a:lvl1pPr>
              <a:defRPr sz="2400">
                <a:solidFill>
                  <a:schemeClr val="tx1"/>
                </a:solidFill>
              </a:defRPr>
            </a:lvl1pPr>
          </a:lstStyle>
          <a:p>
            <a:r>
              <a:rPr lang="en-AU" dirty="0"/>
              <a:t>SUB HEADING (24PT, UPPER CASE)</a:t>
            </a:r>
            <a:endParaRPr lang="en-US" dirty="0"/>
          </a:p>
        </p:txBody>
      </p:sp>
      <p:sp>
        <p:nvSpPr>
          <p:cNvPr id="19" name="Text Placeholder 22"/>
          <p:cNvSpPr>
            <a:spLocks noGrp="1"/>
          </p:cNvSpPr>
          <p:nvPr>
            <p:ph type="body" sz="quarter" idx="13" hasCustomPrompt="1"/>
          </p:nvPr>
        </p:nvSpPr>
        <p:spPr>
          <a:xfrm>
            <a:off x="306060" y="359998"/>
            <a:ext cx="7452026" cy="736956"/>
          </a:xfrm>
          <a:prstGeom prst="rect">
            <a:avLst/>
          </a:prstGeom>
        </p:spPr>
        <p:txBody>
          <a:bodyPr/>
          <a:lstStyle>
            <a:lvl1pPr>
              <a:defRPr sz="4200" b="1" baseline="0">
                <a:solidFill>
                  <a:schemeClr val="tx1"/>
                </a:solidFill>
              </a:defRPr>
            </a:lvl1pPr>
          </a:lstStyle>
          <a:p>
            <a:pPr lvl="0"/>
            <a:r>
              <a:rPr lang="en-US" dirty="0"/>
              <a:t>HEADING (42PT, UPPER CASE)</a:t>
            </a:r>
          </a:p>
        </p:txBody>
      </p:sp>
      <p:sp>
        <p:nvSpPr>
          <p:cNvPr id="23" name="Text Placeholder 17"/>
          <p:cNvSpPr>
            <a:spLocks noGrp="1"/>
          </p:cNvSpPr>
          <p:nvPr>
            <p:ph type="body" sz="quarter" idx="14" hasCustomPrompt="1"/>
          </p:nvPr>
        </p:nvSpPr>
        <p:spPr>
          <a:xfrm>
            <a:off x="306060" y="1763411"/>
            <a:ext cx="7451725" cy="401647"/>
          </a:xfrm>
          <a:prstGeom prst="rect">
            <a:avLst/>
          </a:prstGeom>
        </p:spPr>
        <p:txBody>
          <a:bodyPr/>
          <a:lstStyle>
            <a:lvl1pPr>
              <a:defRPr sz="2000" b="1" baseline="0">
                <a:solidFill>
                  <a:schemeClr val="tx1"/>
                </a:solidFill>
              </a:defRPr>
            </a:lvl1pPr>
          </a:lstStyle>
          <a:p>
            <a:r>
              <a:rPr lang="en-AU" dirty="0"/>
              <a:t>INTRO HEADING (20PT, ARIAL NARROW, UPPER CASE)</a:t>
            </a:r>
          </a:p>
        </p:txBody>
      </p:sp>
      <p:sp>
        <p:nvSpPr>
          <p:cNvPr id="24" name="Text Placeholder 17"/>
          <p:cNvSpPr>
            <a:spLocks noGrp="1"/>
          </p:cNvSpPr>
          <p:nvPr>
            <p:ph type="body" sz="quarter" idx="16" hasCustomPrompt="1"/>
          </p:nvPr>
        </p:nvSpPr>
        <p:spPr>
          <a:xfrm>
            <a:off x="300212" y="2131371"/>
            <a:ext cx="4352700" cy="3976132"/>
          </a:xfrm>
          <a:prstGeom prst="rect">
            <a:avLst/>
          </a:prstGeom>
        </p:spPr>
        <p:txBody>
          <a:bodyPr/>
          <a:lstStyle>
            <a:lvl1pPr>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
        <p:nvSpPr>
          <p:cNvPr id="25" name="Picture Placeholder 17"/>
          <p:cNvSpPr>
            <a:spLocks noGrp="1"/>
          </p:cNvSpPr>
          <p:nvPr>
            <p:ph type="pic" sz="quarter" idx="17"/>
          </p:nvPr>
        </p:nvSpPr>
        <p:spPr>
          <a:xfrm>
            <a:off x="7380288" y="2520000"/>
            <a:ext cx="4027879" cy="2267900"/>
          </a:xfrm>
          <a:prstGeom prst="rect">
            <a:avLst/>
          </a:prstGeom>
          <a:blipFill dpi="0" rotWithShape="1">
            <a:blip r:embed="rId4"/>
            <a:srcRect/>
            <a:tile tx="0" ty="0" sx="40000" sy="40000" flip="none" algn="ctr"/>
          </a:blipFill>
        </p:spPr>
        <p:txBody>
          <a:bodyPr/>
          <a:lstStyle/>
          <a:p>
            <a:endParaRPr lang="en-AU" dirty="0"/>
          </a:p>
        </p:txBody>
      </p:sp>
      <p:sp>
        <p:nvSpPr>
          <p:cNvPr id="26" name="Picture Placeholder 19"/>
          <p:cNvSpPr>
            <a:spLocks noGrp="1"/>
          </p:cNvSpPr>
          <p:nvPr>
            <p:ph type="pic" sz="quarter" idx="18"/>
          </p:nvPr>
        </p:nvSpPr>
        <p:spPr>
          <a:xfrm>
            <a:off x="4960507" y="2519363"/>
            <a:ext cx="2281237" cy="2268537"/>
          </a:xfrm>
          <a:prstGeom prst="rect">
            <a:avLst/>
          </a:prstGeom>
          <a:blipFill dpi="0" rotWithShape="1">
            <a:blip r:embed="rId5"/>
            <a:srcRect/>
            <a:tile tx="0" ty="0" sx="40000" sy="40000" flip="none" algn="b"/>
          </a:blipFill>
        </p:spPr>
        <p:txBody>
          <a:bodyPr/>
          <a:lstStyle/>
          <a:p>
            <a:endParaRPr lang="en-AU"/>
          </a:p>
        </p:txBody>
      </p:sp>
    </p:spTree>
    <p:extLst>
      <p:ext uri="{BB962C8B-B14F-4D97-AF65-F5344CB8AC3E}">
        <p14:creationId xmlns:p14="http://schemas.microsoft.com/office/powerpoint/2010/main" val="1190752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py with subheadings_blue">
    <p:spTree>
      <p:nvGrpSpPr>
        <p:cNvPr id="1" name=""/>
        <p:cNvGrpSpPr/>
        <p:nvPr/>
      </p:nvGrpSpPr>
      <p:grpSpPr>
        <a:xfrm>
          <a:off x="0" y="0"/>
          <a:ext cx="0" cy="0"/>
          <a:chOff x="0" y="0"/>
          <a:chExt cx="0" cy="0"/>
        </a:xfrm>
      </p:grpSpPr>
      <p:sp>
        <p:nvSpPr>
          <p:cNvPr id="17" name="Freeform 16"/>
          <p:cNvSpPr/>
          <p:nvPr userDrawn="1"/>
        </p:nvSpPr>
        <p:spPr>
          <a:xfrm>
            <a:off x="9253537" y="0"/>
            <a:ext cx="2947172"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solidFill>
            <a:srgbClr val="006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2"/>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43" name="Text Placeholder 17"/>
          <p:cNvSpPr>
            <a:spLocks noGrp="1"/>
          </p:cNvSpPr>
          <p:nvPr>
            <p:ph type="body" sz="quarter" idx="18" hasCustomPrompt="1"/>
          </p:nvPr>
        </p:nvSpPr>
        <p:spPr>
          <a:xfrm>
            <a:off x="294362" y="4513254"/>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0967" y="6298367"/>
            <a:ext cx="1267288" cy="368735"/>
          </a:xfrm>
          <a:prstGeom prst="rect">
            <a:avLst/>
          </a:prstGeom>
        </p:spPr>
      </p:pic>
    </p:spTree>
    <p:extLst>
      <p:ext uri="{BB962C8B-B14F-4D97-AF65-F5344CB8AC3E}">
        <p14:creationId xmlns:p14="http://schemas.microsoft.com/office/powerpoint/2010/main" val="1368438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slide copy_texture option 2">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1080961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1"/>
            <a:ext cx="10815464" cy="3853585"/>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19" name="Rectangle 18"/>
          <p:cNvSpPr/>
          <p:nvPr userDrawn="1"/>
        </p:nvSpPr>
        <p:spPr>
          <a:xfrm>
            <a:off x="9993085" y="-19049"/>
            <a:ext cx="123825" cy="1190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0914" y="6404379"/>
            <a:ext cx="1267288" cy="368735"/>
          </a:xfrm>
          <a:prstGeom prst="rect">
            <a:avLst/>
          </a:prstGeom>
        </p:spPr>
      </p:pic>
      <p:sp>
        <p:nvSpPr>
          <p:cNvPr id="21" name="Isosceles Triangle 20"/>
          <p:cNvSpPr/>
          <p:nvPr userDrawn="1"/>
        </p:nvSpPr>
        <p:spPr>
          <a:xfrm rot="16200000" flipH="1">
            <a:off x="8957587" y="-680357"/>
            <a:ext cx="2562223" cy="3884848"/>
          </a:xfrm>
          <a:prstGeom prst="triangle">
            <a:avLst>
              <a:gd name="adj" fmla="val 0"/>
            </a:avLst>
          </a:prstGeom>
          <a:blipFill dpi="0" rotWithShape="0">
            <a:blip r:embed="rId3"/>
            <a:srcRect/>
            <a:tile tx="762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Tree>
    <p:extLst>
      <p:ext uri="{BB962C8B-B14F-4D97-AF65-F5344CB8AC3E}">
        <p14:creationId xmlns:p14="http://schemas.microsoft.com/office/powerpoint/2010/main" val="348716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5" name="Freeform 4"/>
          <p:cNvSpPr/>
          <p:nvPr userDrawn="1"/>
        </p:nvSpPr>
        <p:spPr>
          <a:xfrm>
            <a:off x="-19049" y="-9525"/>
            <a:ext cx="6623049" cy="6867525"/>
          </a:xfrm>
          <a:custGeom>
            <a:avLst/>
            <a:gdLst>
              <a:gd name="connsiteX0" fmla="*/ 9525 w 8905875"/>
              <a:gd name="connsiteY0" fmla="*/ 0 h 6896100"/>
              <a:gd name="connsiteX1" fmla="*/ 4724400 w 8905875"/>
              <a:gd name="connsiteY1" fmla="*/ 0 h 6896100"/>
              <a:gd name="connsiteX2" fmla="*/ 8905875 w 8905875"/>
              <a:gd name="connsiteY2" fmla="*/ 6896100 h 6896100"/>
              <a:gd name="connsiteX3" fmla="*/ 0 w 8905875"/>
              <a:gd name="connsiteY3" fmla="*/ 6896100 h 6896100"/>
              <a:gd name="connsiteX4" fmla="*/ 9525 w 8905875"/>
              <a:gd name="connsiteY4" fmla="*/ 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875" h="6896100">
                <a:moveTo>
                  <a:pt x="9525" y="0"/>
                </a:moveTo>
                <a:lnTo>
                  <a:pt x="4724400" y="0"/>
                </a:lnTo>
                <a:lnTo>
                  <a:pt x="8905875" y="6896100"/>
                </a:lnTo>
                <a:lnTo>
                  <a:pt x="0" y="6896100"/>
                </a:lnTo>
                <a:lnTo>
                  <a:pt x="9525" y="0"/>
                </a:lnTo>
                <a:close/>
              </a:path>
            </a:pathLst>
          </a:custGeom>
          <a:solidFill>
            <a:srgbClr val="006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29" name="Text Placeholder 22"/>
          <p:cNvSpPr>
            <a:spLocks noGrp="1"/>
          </p:cNvSpPr>
          <p:nvPr>
            <p:ph type="body" sz="quarter" idx="13" hasCustomPrompt="1"/>
          </p:nvPr>
        </p:nvSpPr>
        <p:spPr>
          <a:xfrm>
            <a:off x="138368" y="1741593"/>
            <a:ext cx="5757606" cy="3435594"/>
          </a:xfrm>
          <a:prstGeom prst="rect">
            <a:avLst/>
          </a:prstGeom>
        </p:spPr>
        <p:txBody>
          <a:bodyPr wrap="square"/>
          <a:lstStyle>
            <a:lvl1pPr algn="r">
              <a:defRPr sz="4400" b="1" baseline="0">
                <a:solidFill>
                  <a:schemeClr val="bg1"/>
                </a:solidFill>
              </a:defRPr>
            </a:lvl1pPr>
          </a:lstStyle>
          <a:p>
            <a:pPr lvl="0"/>
            <a:r>
              <a:rPr lang="en-US" dirty="0"/>
              <a:t>SECTION DIVIDER OR PULL-OUT QUOTE (UPPER CASE)</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2921" y="6319350"/>
            <a:ext cx="1262009" cy="367200"/>
          </a:xfrm>
          <a:prstGeom prst="rect">
            <a:avLst/>
          </a:prstGeom>
        </p:spPr>
      </p:pic>
    </p:spTree>
    <p:extLst>
      <p:ext uri="{BB962C8B-B14F-4D97-AF65-F5344CB8AC3E}">
        <p14:creationId xmlns:p14="http://schemas.microsoft.com/office/powerpoint/2010/main" val="1428618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2" y="366185"/>
            <a:ext cx="10515600" cy="758560"/>
          </a:xfrm>
          <a:prstGeom prst="rect">
            <a:avLst/>
          </a:prstGeom>
        </p:spPr>
        <p:txBody>
          <a:bodyPr/>
          <a:lstStyle/>
          <a:p>
            <a:r>
              <a:rPr kumimoji="1" lang="zh-CN" altLang="en-US"/>
              <a:t>单击此处编辑母版标题样式</a:t>
            </a:r>
          </a:p>
        </p:txBody>
      </p:sp>
      <p:sp>
        <p:nvSpPr>
          <p:cNvPr id="3" name="幻灯片编号占位符 2"/>
          <p:cNvSpPr>
            <a:spLocks noGrp="1"/>
          </p:cNvSpPr>
          <p:nvPr>
            <p:ph type="sldNum" sz="quarter" idx="10"/>
          </p:nvPr>
        </p:nvSpPr>
        <p:spPr/>
        <p:txBody>
          <a:bodyPr/>
          <a:lstStyle/>
          <a:p>
            <a:fld id="{E17AADAC-13A9-E941-A3D7-A659E2E08E80}" type="slidenum">
              <a:rPr kumimoji="1" lang="zh-CN" altLang="en-US" smtClean="0"/>
              <a:t>‹#›</a:t>
            </a:fld>
            <a:endParaRPr kumimoji="1" lang="zh-CN" altLang="en-US"/>
          </a:p>
        </p:txBody>
      </p:sp>
    </p:spTree>
    <p:extLst>
      <p:ext uri="{BB962C8B-B14F-4D97-AF65-F5344CB8AC3E}">
        <p14:creationId xmlns:p14="http://schemas.microsoft.com/office/powerpoint/2010/main" val="1516055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5"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
        <p:nvSpPr>
          <p:cNvPr id="3" name="TextBox 2"/>
          <p:cNvSpPr txBox="1"/>
          <p:nvPr userDrawn="1"/>
        </p:nvSpPr>
        <p:spPr>
          <a:xfrm>
            <a:off x="10739779" y="638473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490567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12" name="Content Placeholder 2"/>
          <p:cNvSpPr>
            <a:spLocks noGrp="1"/>
          </p:cNvSpPr>
          <p:nvPr>
            <p:ph sz="half" idx="1"/>
          </p:nvPr>
        </p:nvSpPr>
        <p:spPr>
          <a:xfrm>
            <a:off x="609599" y="1231261"/>
            <a:ext cx="11092828"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8"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88882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44BB0-59F6-4973-B6DB-C308153A8D31}"/>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95D392C9-3B2E-424C-8875-F5429E97FA5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058E9154-7677-44D5-BFFD-85A98767E0EC}"/>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27FCB185-4DE2-4F50-8C55-8A42D6DFB351}"/>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F5E37A5-F7E0-4444-B30D-BB1EE4EB91E9}"/>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532884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3" name="Content Placeholder 2"/>
          <p:cNvSpPr>
            <a:spLocks noGrp="1"/>
          </p:cNvSpPr>
          <p:nvPr>
            <p:ph sz="half" idx="1"/>
          </p:nvPr>
        </p:nvSpPr>
        <p:spPr>
          <a:xfrm>
            <a:off x="609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4" name="Content Placeholder 3"/>
          <p:cNvSpPr>
            <a:spLocks noGrp="1"/>
          </p:cNvSpPr>
          <p:nvPr>
            <p:ph sz="half" idx="2"/>
          </p:nvPr>
        </p:nvSpPr>
        <p:spPr>
          <a:xfrm>
            <a:off x="6197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215405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amp; diagram">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4381704" y="1088126"/>
            <a:ext cx="7349104" cy="4743791"/>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9" name="Content Placeholder 2"/>
          <p:cNvSpPr>
            <a:spLocks noGrp="1"/>
          </p:cNvSpPr>
          <p:nvPr>
            <p:ph idx="14"/>
          </p:nvPr>
        </p:nvSpPr>
        <p:spPr>
          <a:xfrm>
            <a:off x="609600" y="1088126"/>
            <a:ext cx="3312888" cy="4743791"/>
          </a:xfrm>
          <a:prstGeom prst="rect">
            <a:avLst/>
          </a:prstGeom>
        </p:spPr>
        <p:txBody>
          <a:bodyPr/>
          <a:lstStyle>
            <a:lvl1pPr marL="342900" indent="-342900">
              <a:buFont typeface="Wingdings" charset="2"/>
              <a:buChar char="§"/>
              <a:defRPr sz="2400">
                <a:latin typeface="Arial"/>
                <a:cs typeface="Arial"/>
              </a:defRPr>
            </a:lvl1pPr>
            <a:lvl2pPr>
              <a:defRPr sz="2000"/>
            </a:lvl2pPr>
            <a:lvl3pPr marL="1143000" indent="-228600">
              <a:buFont typeface="Wingdings" charset="2"/>
              <a:buChar char="§"/>
              <a:defRPr sz="1800"/>
            </a:lvl3pPr>
            <a:lvl4pPr>
              <a:defRPr sz="1600"/>
            </a:lvl4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2875081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679260" y="1031359"/>
            <a:ext cx="11051549" cy="4871506"/>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itle 2"/>
          <p:cNvSpPr>
            <a:spLocks noGrp="1"/>
          </p:cNvSpPr>
          <p:nvPr>
            <p:ph type="title" hasCustomPrompt="1"/>
          </p:nvPr>
        </p:nvSpPr>
        <p:spPr>
          <a:xfrm>
            <a:off x="620809" y="141897"/>
            <a:ext cx="11110000" cy="487491"/>
          </a:xfrm>
          <a:prstGeom prst="rect">
            <a:avLst/>
          </a:prstGeom>
        </p:spPr>
        <p:txBody>
          <a:bodyPr/>
          <a:lstStyle>
            <a:lvl1pPr algn="l">
              <a:defRPr sz="2400">
                <a:latin typeface="Arial Narrow" charset="0"/>
                <a:ea typeface="Arial Narrow" charset="0"/>
                <a:cs typeface="Arial Narrow" charset="0"/>
              </a:defRPr>
            </a:lvl1pPr>
          </a:lstStyle>
          <a:p>
            <a:r>
              <a:rPr lang="en-AU" dirty="0"/>
              <a:t>CLICK TO EDIT MASTER TITLE STYLE</a:t>
            </a:r>
            <a:endParaRPr lang="en-US" dirty="0"/>
          </a:p>
        </p:txBody>
      </p:sp>
      <p:sp>
        <p:nvSpPr>
          <p:cNvPr id="6"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471020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73B9-CC34-4A47-9D11-50A9B48398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2263CBF-C863-4D28-B86F-28217FAFE7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A89186-54A0-41E3-A9E0-036A9FF80675}"/>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CD14A8CF-6CF1-42B0-A292-19EB3B87899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7840E89-00D9-4C53-8D4D-91E5D22FA58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268124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E72B9-714B-49F4-BAAF-1120D0E64205}"/>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861BEA47-D938-49C7-BAD1-EED3D581EAF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内容占位符 3">
            <a:extLst>
              <a:ext uri="{FF2B5EF4-FFF2-40B4-BE49-F238E27FC236}">
                <a16:creationId xmlns:a16="http://schemas.microsoft.com/office/drawing/2014/main" id="{B97214B7-D002-4545-99FA-9CE4F45FCFF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日期占位符 4">
            <a:extLst>
              <a:ext uri="{FF2B5EF4-FFF2-40B4-BE49-F238E27FC236}">
                <a16:creationId xmlns:a16="http://schemas.microsoft.com/office/drawing/2014/main" id="{EE5B5B7A-D6A4-4700-A49B-6AA955ABF156}"/>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0CA4E169-3753-4B51-AD9B-273AC73ED0EE}"/>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A23EF7D1-21ED-46A0-A4FB-5D492222D823}"/>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725239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AFF91-0573-4FA0-AB61-044C005DEF77}"/>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801A9888-B0FA-42EF-98FD-D4F5A3A0B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AEA3F7B-3AC4-476F-BF7D-653C61006E4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文本占位符 4">
            <a:extLst>
              <a:ext uri="{FF2B5EF4-FFF2-40B4-BE49-F238E27FC236}">
                <a16:creationId xmlns:a16="http://schemas.microsoft.com/office/drawing/2014/main" id="{036E26CD-8F6F-4F30-97F4-893EA74B9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53F45C8-EE6B-4E5D-9518-1C08CA76EF3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7" name="日期占位符 6">
            <a:extLst>
              <a:ext uri="{FF2B5EF4-FFF2-40B4-BE49-F238E27FC236}">
                <a16:creationId xmlns:a16="http://schemas.microsoft.com/office/drawing/2014/main" id="{70010E65-D8F4-4490-8101-DEE165C032AA}"/>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8" name="页脚占位符 7">
            <a:extLst>
              <a:ext uri="{FF2B5EF4-FFF2-40B4-BE49-F238E27FC236}">
                <a16:creationId xmlns:a16="http://schemas.microsoft.com/office/drawing/2014/main" id="{794A1551-5F2A-4D11-B3B5-8B20D13BB3DD}"/>
              </a:ext>
            </a:extLst>
          </p:cNvPr>
          <p:cNvSpPr>
            <a:spLocks noGrp="1"/>
          </p:cNvSpPr>
          <p:nvPr>
            <p:ph type="ftr" sz="quarter" idx="11"/>
          </p:nvPr>
        </p:nvSpPr>
        <p:spPr/>
        <p:txBody>
          <a:bodyPr/>
          <a:lstStyle/>
          <a:p>
            <a:endParaRPr lang="en-AU"/>
          </a:p>
        </p:txBody>
      </p:sp>
      <p:sp>
        <p:nvSpPr>
          <p:cNvPr id="9" name="灯片编号占位符 8">
            <a:extLst>
              <a:ext uri="{FF2B5EF4-FFF2-40B4-BE49-F238E27FC236}">
                <a16:creationId xmlns:a16="http://schemas.microsoft.com/office/drawing/2014/main" id="{DF7B055D-1BB1-48B3-9A73-342878AB02B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86796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FC5F-3968-44D5-9CED-22CC2B20F7EF}"/>
              </a:ext>
            </a:extLst>
          </p:cNvPr>
          <p:cNvSpPr>
            <a:spLocks noGrp="1"/>
          </p:cNvSpPr>
          <p:nvPr>
            <p:ph type="title"/>
          </p:nvPr>
        </p:nvSpPr>
        <p:spPr/>
        <p:txBody>
          <a:bodyPr/>
          <a:lstStyle/>
          <a:p>
            <a:r>
              <a:rPr lang="zh-CN" altLang="en-US"/>
              <a:t>单击此处编辑母版标题样式</a:t>
            </a:r>
            <a:endParaRPr lang="en-AU"/>
          </a:p>
        </p:txBody>
      </p:sp>
      <p:sp>
        <p:nvSpPr>
          <p:cNvPr id="3" name="日期占位符 2">
            <a:extLst>
              <a:ext uri="{FF2B5EF4-FFF2-40B4-BE49-F238E27FC236}">
                <a16:creationId xmlns:a16="http://schemas.microsoft.com/office/drawing/2014/main" id="{26F12CA8-F654-455C-B51B-3A98FECD5B2E}"/>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4" name="页脚占位符 3">
            <a:extLst>
              <a:ext uri="{FF2B5EF4-FFF2-40B4-BE49-F238E27FC236}">
                <a16:creationId xmlns:a16="http://schemas.microsoft.com/office/drawing/2014/main" id="{16C73F5E-D5EA-4C55-A200-B0DF56BECE3A}"/>
              </a:ext>
            </a:extLst>
          </p:cNvPr>
          <p:cNvSpPr>
            <a:spLocks noGrp="1"/>
          </p:cNvSpPr>
          <p:nvPr>
            <p:ph type="ftr" sz="quarter" idx="11"/>
          </p:nvPr>
        </p:nvSpPr>
        <p:spPr/>
        <p:txBody>
          <a:bodyPr/>
          <a:lstStyle/>
          <a:p>
            <a:endParaRPr lang="en-AU"/>
          </a:p>
        </p:txBody>
      </p:sp>
      <p:sp>
        <p:nvSpPr>
          <p:cNvPr id="5" name="灯片编号占位符 4">
            <a:extLst>
              <a:ext uri="{FF2B5EF4-FFF2-40B4-BE49-F238E27FC236}">
                <a16:creationId xmlns:a16="http://schemas.microsoft.com/office/drawing/2014/main" id="{25CD60E5-B7E4-4B19-929A-8D529D963B9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00527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1164AA-B102-498D-A5D3-75DD8F0945A2}"/>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3" name="页脚占位符 2">
            <a:extLst>
              <a:ext uri="{FF2B5EF4-FFF2-40B4-BE49-F238E27FC236}">
                <a16:creationId xmlns:a16="http://schemas.microsoft.com/office/drawing/2014/main" id="{FAA8B246-5E91-4CB0-9572-A2A6017D74D3}"/>
              </a:ext>
            </a:extLst>
          </p:cNvPr>
          <p:cNvSpPr>
            <a:spLocks noGrp="1"/>
          </p:cNvSpPr>
          <p:nvPr>
            <p:ph type="ftr" sz="quarter" idx="11"/>
          </p:nvPr>
        </p:nvSpPr>
        <p:spPr/>
        <p:txBody>
          <a:bodyPr/>
          <a:lstStyle/>
          <a:p>
            <a:endParaRPr lang="en-AU"/>
          </a:p>
        </p:txBody>
      </p:sp>
      <p:sp>
        <p:nvSpPr>
          <p:cNvPr id="4" name="灯片编号占位符 3">
            <a:extLst>
              <a:ext uri="{FF2B5EF4-FFF2-40B4-BE49-F238E27FC236}">
                <a16:creationId xmlns:a16="http://schemas.microsoft.com/office/drawing/2014/main" id="{75310C4B-AB57-4B54-A9AA-4939F0DC3D4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54569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3B9F7-8521-43DC-9C0A-79E76FFD18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A98AC1FD-1B61-462A-A2B9-EB924622D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文本占位符 3">
            <a:extLst>
              <a:ext uri="{FF2B5EF4-FFF2-40B4-BE49-F238E27FC236}">
                <a16:creationId xmlns:a16="http://schemas.microsoft.com/office/drawing/2014/main" id="{41F3E207-BE0D-44F4-9F4F-836805D8C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73AD36-014F-462B-968E-70CBCF7CE3F4}"/>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B01480BB-2EC4-4D7B-B4DB-6700D4017C05}"/>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71108C2C-47B2-48A5-95D6-92338560BCEF}"/>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32221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E7D2C-838D-4034-BA59-6EF69F57C1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图片占位符 2">
            <a:extLst>
              <a:ext uri="{FF2B5EF4-FFF2-40B4-BE49-F238E27FC236}">
                <a16:creationId xmlns:a16="http://schemas.microsoft.com/office/drawing/2014/main" id="{C364BA12-EE2A-459A-B2DD-36EB18924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文本占位符 3">
            <a:extLst>
              <a:ext uri="{FF2B5EF4-FFF2-40B4-BE49-F238E27FC236}">
                <a16:creationId xmlns:a16="http://schemas.microsoft.com/office/drawing/2014/main" id="{BAF70B0F-CE23-4680-83F6-7024C74BB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32DE0F7-DE5E-4E01-BA0E-157492779C0B}"/>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A0FC13A7-7C0A-4E85-A6B4-92AD7244105F}"/>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D8EC8E28-B15C-41BD-B1DF-0A54F2BA37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10369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7.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0E5AE8-FFCD-49CE-BF9B-67AC822D29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3486E2F-6ED5-4805-882D-DDC92CE0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63BD76B-3C04-4539-869A-DA3A1FE32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5A1E4AEF-C7E6-4320-B87F-1F138203D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灯片编号占位符 5">
            <a:extLst>
              <a:ext uri="{FF2B5EF4-FFF2-40B4-BE49-F238E27FC236}">
                <a16:creationId xmlns:a16="http://schemas.microsoft.com/office/drawing/2014/main" id="{14523780-75EE-4C8C-96D5-BCB6F5173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BEB63-6F16-44E0-BCAE-A512493B1526}" type="slidenum">
              <a:rPr lang="en-AU" smtClean="0"/>
              <a:t>‹#›</a:t>
            </a:fld>
            <a:endParaRPr lang="en-AU"/>
          </a:p>
        </p:txBody>
      </p:sp>
    </p:spTree>
    <p:extLst>
      <p:ext uri="{BB962C8B-B14F-4D97-AF65-F5344CB8AC3E}">
        <p14:creationId xmlns:p14="http://schemas.microsoft.com/office/powerpoint/2010/main" val="403978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71"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116A7-1BBE-0246-8B18-68B8A757ECD8}" type="slidenum">
              <a:rPr lang="en-US" smtClean="0"/>
              <a:t>‹#›</a:t>
            </a:fld>
            <a:endParaRPr lang="en-US"/>
          </a:p>
        </p:txBody>
      </p:sp>
      <p:pic>
        <p:nvPicPr>
          <p:cNvPr id="4" name="Picture 3" descr="PPT templates-1-standard-covers-3-1.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108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09045" y="4746342"/>
            <a:ext cx="3277768" cy="478911"/>
          </a:xfrm>
        </p:spPr>
        <p:txBody>
          <a:bodyPr>
            <a:noAutofit/>
          </a:bodyPr>
          <a:lstStyle/>
          <a:p>
            <a:pPr marL="0" indent="0">
              <a:buNone/>
            </a:pPr>
            <a:r>
              <a:rPr lang="en-AU" sz="2800" dirty="0">
                <a:latin typeface="Arial" panose="020B0604020202020204" pitchFamily="34" charset="0"/>
                <a:cs typeface="Arial" panose="020B0604020202020204" pitchFamily="34" charset="0"/>
              </a:rPr>
              <a:t>Wenhua Yu, </a:t>
            </a:r>
            <a:r>
              <a:rPr lang="zh-CN" altLang="en-US" sz="2800" dirty="0">
                <a:latin typeface="Arial" panose="020B0604020202020204" pitchFamily="34" charset="0"/>
                <a:cs typeface="Arial" panose="020B0604020202020204" pitchFamily="34" charset="0"/>
              </a:rPr>
              <a:t>余文华</a:t>
            </a:r>
            <a:endParaRPr lang="en-AU" sz="2800"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3"/>
          </p:nvPr>
        </p:nvSpPr>
        <p:spPr>
          <a:xfrm>
            <a:off x="309004" y="2522585"/>
            <a:ext cx="7694565" cy="1093918"/>
          </a:xfrm>
        </p:spPr>
        <p:txBody>
          <a:bodyPr>
            <a:noAutofit/>
          </a:bodyPr>
          <a:lstStyle/>
          <a:p>
            <a:pPr marL="0" indent="0" algn="ctr">
              <a:buNone/>
            </a:pPr>
            <a:r>
              <a:rPr lang="en-AU" sz="3200" cap="all" dirty="0">
                <a:latin typeface="Arial" panose="020B0604020202020204" pitchFamily="34" charset="0"/>
                <a:cs typeface="Arial" panose="020B0604020202020204" pitchFamily="34" charset="0"/>
              </a:rPr>
              <a:t>Deep ensemble MACHINE Learning in R</a:t>
            </a:r>
          </a:p>
          <a:p>
            <a:pPr marL="0" indent="0" algn="ctr">
              <a:buNone/>
            </a:pPr>
            <a:r>
              <a:rPr lang="zh-CN" altLang="en-US" sz="3200" cap="all" dirty="0">
                <a:latin typeface="Arial" panose="020B0604020202020204" pitchFamily="34" charset="0"/>
                <a:cs typeface="Arial" panose="020B0604020202020204" pitchFamily="34" charset="0"/>
              </a:rPr>
              <a:t>深度集成机器学习在</a:t>
            </a:r>
            <a:r>
              <a:rPr lang="en-AU" altLang="zh-CN" sz="3200" cap="all" dirty="0">
                <a:latin typeface="Arial" panose="020B0604020202020204" pitchFamily="34" charset="0"/>
                <a:cs typeface="Arial" panose="020B0604020202020204" pitchFamily="34" charset="0"/>
              </a:rPr>
              <a:t>R</a:t>
            </a:r>
            <a:r>
              <a:rPr lang="zh-CN" altLang="en-US" sz="3200" cap="all" dirty="0">
                <a:latin typeface="Arial" panose="020B0604020202020204" pitchFamily="34" charset="0"/>
                <a:cs typeface="Arial" panose="020B0604020202020204" pitchFamily="34" charset="0"/>
              </a:rPr>
              <a:t>中的应用</a:t>
            </a:r>
            <a:endParaRPr lang="en-AU" sz="3200" cap="al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F0ADB05-7D33-4B66-86B6-11BAC710E65C}"/>
              </a:ext>
            </a:extLst>
          </p:cNvPr>
          <p:cNvSpPr txBox="1"/>
          <p:nvPr/>
        </p:nvSpPr>
        <p:spPr>
          <a:xfrm flipH="1">
            <a:off x="142538" y="6355093"/>
            <a:ext cx="855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rPr>
              <a:t>1/</a:t>
            </a:r>
            <a:r>
              <a:rPr kumimoji="0" lang="en-AU" altLang="zh-CN"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等线" panose="02010600030101010101" pitchFamily="2" charset="-122"/>
                <a:cs typeface="+mn-cs"/>
              </a:rPr>
              <a:t>32</a:t>
            </a:r>
            <a:endPar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85108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8918" y="1268307"/>
            <a:ext cx="10602930" cy="3959860"/>
          </a:xfrm>
        </p:spPr>
        <p:txBody>
          <a:bodyPr>
            <a:noAutofit/>
          </a:bodyPr>
          <a:lstStyle/>
          <a:p>
            <a:r>
              <a:rPr lang="zh-CN" altLang="en-US" sz="2400" dirty="0">
                <a:latin typeface="Arial" panose="020B0604020202020204" pitchFamily="34" charset="0"/>
                <a:cs typeface="Arial" panose="020B0604020202020204" pitchFamily="34" charset="0"/>
              </a:rPr>
              <a:t>David Hand在其《principal of Data Mining》中把机器学习算法解构为4个组件：</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1) 模型结构（函数形式，如线性模型）</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2) 评分函数（评估模型拟合数据的质量，如似然函数、误差平方和等）</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3) 优化和搜索方法（评分函数的优化和模型参数的求解）</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4) 数据管理策略（优化和搜索时对数据的高效访问，如并行化访问等）</a:t>
            </a:r>
          </a:p>
        </p:txBody>
      </p:sp>
      <p:sp>
        <p:nvSpPr>
          <p:cNvPr id="7" name="Text Placeholder 2">
            <a:extLst>
              <a:ext uri="{FF2B5EF4-FFF2-40B4-BE49-F238E27FC236}">
                <a16:creationId xmlns:a16="http://schemas.microsoft.com/office/drawing/2014/main" id="{65E1A398-0D43-863E-A701-F6C55C579B53}"/>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8" name="TextBox 7">
            <a:extLst>
              <a:ext uri="{FF2B5EF4-FFF2-40B4-BE49-F238E27FC236}">
                <a16:creationId xmlns:a16="http://schemas.microsoft.com/office/drawing/2014/main" id="{117E5C23-16DD-AF7D-AD7F-87F8F420442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下载"/>
          <p:cNvPicPr>
            <a:picLocks noGrp="1" noChangeAspect="1"/>
          </p:cNvPicPr>
          <p:nvPr>
            <p:ph idx="1"/>
          </p:nvPr>
        </p:nvPicPr>
        <p:blipFill>
          <a:blip r:embed="rId2"/>
          <a:stretch>
            <a:fillRect/>
          </a:stretch>
        </p:blipFill>
        <p:spPr>
          <a:xfrm>
            <a:off x="732675" y="465495"/>
            <a:ext cx="10814604" cy="6026746"/>
          </a:xfrm>
          <a:prstGeom prst="rect">
            <a:avLst/>
          </a:prstGeom>
        </p:spPr>
      </p:pic>
      <p:sp>
        <p:nvSpPr>
          <p:cNvPr id="6" name="文本框 5"/>
          <p:cNvSpPr txBox="1"/>
          <p:nvPr/>
        </p:nvSpPr>
        <p:spPr>
          <a:xfrm>
            <a:off x="1006656" y="991826"/>
            <a:ext cx="2339102"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机器学习分类：</a:t>
            </a:r>
          </a:p>
        </p:txBody>
      </p:sp>
      <p:sp>
        <p:nvSpPr>
          <p:cNvPr id="10" name="Text Placeholder 2">
            <a:extLst>
              <a:ext uri="{FF2B5EF4-FFF2-40B4-BE49-F238E27FC236}">
                <a16:creationId xmlns:a16="http://schemas.microsoft.com/office/drawing/2014/main" id="{D0652491-BE6B-E7B7-17DC-71F091D20EE4}"/>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1" name="TextBox 10">
            <a:extLst>
              <a:ext uri="{FF2B5EF4-FFF2-40B4-BE49-F238E27FC236}">
                <a16:creationId xmlns:a16="http://schemas.microsoft.com/office/drawing/2014/main" id="{C3A5756E-D42B-DBDA-3397-C87BA6B7729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200" y="1023828"/>
            <a:ext cx="7630519" cy="461665"/>
          </a:xfrm>
          <a:prstGeom prst="rect">
            <a:avLst/>
          </a:prstGeom>
          <a:noFill/>
        </p:spPr>
        <p:txBody>
          <a:bodyPr wrap="square" rtlCol="0">
            <a:spAutoFit/>
          </a:bodyPr>
          <a:lstStyle/>
          <a:p>
            <a:pPr algn="l"/>
            <a:r>
              <a:rPr sz="2400" b="1" dirty="0" err="1">
                <a:latin typeface="微软雅黑" panose="020B0503020204020204" charset="-122"/>
                <a:ea typeface="微软雅黑" panose="020B0503020204020204" charset="-122"/>
                <a:cs typeface="微软雅黑" panose="020B0503020204020204" charset="-122"/>
              </a:rPr>
              <a:t>k折交叉验证（K-fold</a:t>
            </a:r>
            <a:r>
              <a:rPr sz="2400" b="1" dirty="0">
                <a:latin typeface="微软雅黑" panose="020B0503020204020204" charset="-122"/>
                <a:ea typeface="微软雅黑" panose="020B0503020204020204" charset="-122"/>
                <a:cs typeface="微软雅黑" panose="020B0503020204020204" charset="-122"/>
              </a:rPr>
              <a:t> cross validation）</a:t>
            </a:r>
          </a:p>
        </p:txBody>
      </p:sp>
      <p:sp>
        <p:nvSpPr>
          <p:cNvPr id="5" name="文本框 4"/>
          <p:cNvSpPr txBox="1"/>
          <p:nvPr/>
        </p:nvSpPr>
        <p:spPr>
          <a:xfrm>
            <a:off x="1087659" y="1809961"/>
            <a:ext cx="9792674" cy="4154984"/>
          </a:xfrm>
          <a:prstGeom prst="rect">
            <a:avLst/>
          </a:prstGeom>
          <a:noFill/>
          <a:ln w="9525">
            <a:noFill/>
          </a:ln>
        </p:spPr>
        <p:txBody>
          <a:bodyPr wrap="square">
            <a:spAutoFit/>
          </a:bodyPr>
          <a:lstStyle/>
          <a:p>
            <a:pPr marL="380990" indent="-380990">
              <a:buFont typeface="Arial" panose="020B0604020202020204" pitchFamily="34" charset="0"/>
              <a:buChar char="•"/>
            </a:pPr>
            <a:r>
              <a:rPr sz="2400" dirty="0">
                <a:latin typeface="微软雅黑" panose="020B0503020204020204" charset="-122"/>
                <a:ea typeface="微软雅黑" panose="020B0503020204020204" charset="-122"/>
              </a:rPr>
              <a:t>随机地将数据切分为K个互不相交的大小相同子集，利用k-1个子集的数据训练模型，利用余下的子集测试模型。重复进行以上k种模型，选出k次测评中平均测试误差最小的模型。特殊情况k=</a:t>
            </a:r>
            <a:r>
              <a:rPr sz="2400" dirty="0" err="1">
                <a:latin typeface="微软雅黑" panose="020B0503020204020204" charset="-122"/>
                <a:ea typeface="微软雅黑" panose="020B0503020204020204" charset="-122"/>
              </a:rPr>
              <a:t>n时，称留一交叉验证（leave-one-out</a:t>
            </a:r>
            <a:r>
              <a:rPr sz="2400" dirty="0">
                <a:latin typeface="微软雅黑" panose="020B0503020204020204" charset="-122"/>
                <a:ea typeface="微软雅黑" panose="020B0503020204020204" charset="-122"/>
              </a:rPr>
              <a:t> </a:t>
            </a:r>
            <a:r>
              <a:rPr sz="2400" dirty="0" err="1">
                <a:latin typeface="微软雅黑" panose="020B0503020204020204" charset="-122"/>
                <a:ea typeface="微软雅黑" panose="020B0503020204020204" charset="-122"/>
              </a:rPr>
              <a:t>CV）往往在数据缺乏时使用</a:t>
            </a:r>
            <a:r>
              <a:rPr sz="2400" dirty="0">
                <a:latin typeface="微软雅黑" panose="020B0503020204020204" charset="-122"/>
                <a:ea typeface="微软雅黑" panose="020B0503020204020204" charset="-122"/>
              </a:rPr>
              <a:t>。</a:t>
            </a: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pPr marL="380990" indent="-380990">
              <a:buFont typeface="Arial" panose="020B0604020202020204" pitchFamily="34" charset="0"/>
              <a:buChar char="•"/>
            </a:pPr>
            <a:r>
              <a:rPr sz="2400" dirty="0" err="1">
                <a:latin typeface="微软雅黑" panose="020B0503020204020204" charset="-122"/>
                <a:ea typeface="微软雅黑" panose="020B0503020204020204" charset="-122"/>
              </a:rPr>
              <a:t>k越小，bias越大，但会减少方差；留一法使unbiased，但会有高方差</a:t>
            </a:r>
            <a:r>
              <a:rPr sz="2400" dirty="0">
                <a:latin typeface="微软雅黑" panose="020B0503020204020204" charset="-122"/>
                <a:ea typeface="微软雅黑" panose="020B0503020204020204" charset="-122"/>
              </a:rPr>
              <a:t>。</a:t>
            </a:r>
          </a:p>
        </p:txBody>
      </p:sp>
      <p:pic>
        <p:nvPicPr>
          <p:cNvPr id="2" name="图片 1" descr="cv"/>
          <p:cNvPicPr>
            <a:picLocks noChangeAspect="1"/>
          </p:cNvPicPr>
          <p:nvPr/>
        </p:nvPicPr>
        <p:blipFill>
          <a:blip r:embed="rId2"/>
          <a:stretch>
            <a:fillRect/>
          </a:stretch>
        </p:blipFill>
        <p:spPr>
          <a:xfrm>
            <a:off x="1478036" y="3429000"/>
            <a:ext cx="9011920" cy="1314027"/>
          </a:xfrm>
          <a:prstGeom prst="rect">
            <a:avLst/>
          </a:prstGeom>
        </p:spPr>
      </p:pic>
      <p:sp>
        <p:nvSpPr>
          <p:cNvPr id="9" name="Text Placeholder 2">
            <a:extLst>
              <a:ext uri="{FF2B5EF4-FFF2-40B4-BE49-F238E27FC236}">
                <a16:creationId xmlns:a16="http://schemas.microsoft.com/office/drawing/2014/main" id="{78C05447-231A-595B-FCA2-8A3DE9860201}"/>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0" name="TextBox 9">
            <a:extLst>
              <a:ext uri="{FF2B5EF4-FFF2-40B4-BE49-F238E27FC236}">
                <a16:creationId xmlns:a16="http://schemas.microsoft.com/office/drawing/2014/main" id="{8643D70F-8749-78EF-8ADF-BA1A7F16CB5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3148" y="1193368"/>
            <a:ext cx="2031325"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机器学习步骤</a:t>
            </a:r>
          </a:p>
        </p:txBody>
      </p:sp>
      <p:pic>
        <p:nvPicPr>
          <p:cNvPr id="33797" name="内容占位符 33796" descr="数据挖掘流程"/>
          <p:cNvPicPr>
            <a:picLocks noGrp="1" noChangeAspect="1"/>
          </p:cNvPicPr>
          <p:nvPr>
            <p:ph idx="1"/>
          </p:nvPr>
        </p:nvPicPr>
        <p:blipFill>
          <a:blip r:embed="rId2"/>
          <a:stretch>
            <a:fillRect/>
          </a:stretch>
        </p:blipFill>
        <p:spPr>
          <a:xfrm>
            <a:off x="1409524" y="1982913"/>
            <a:ext cx="9925145" cy="2621718"/>
          </a:xfrm>
        </p:spPr>
      </p:pic>
      <p:sp>
        <p:nvSpPr>
          <p:cNvPr id="8" name="Text Placeholder 2">
            <a:extLst>
              <a:ext uri="{FF2B5EF4-FFF2-40B4-BE49-F238E27FC236}">
                <a16:creationId xmlns:a16="http://schemas.microsoft.com/office/drawing/2014/main" id="{6B27812D-67C9-2308-D414-2984FB0B61BF}"/>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5683BFF2-08B4-A6F7-8416-F9285F64818B}"/>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14</a:t>
            </a:fld>
            <a:endParaRPr kumimoji="1" lang="zh-CN" altLang="en-US" dirty="0"/>
          </a:p>
        </p:txBody>
      </p:sp>
      <p:sp>
        <p:nvSpPr>
          <p:cNvPr id="6" name="文本框 5"/>
          <p:cNvSpPr txBox="1"/>
          <p:nvPr/>
        </p:nvSpPr>
        <p:spPr>
          <a:xfrm>
            <a:off x="999400" y="1236035"/>
            <a:ext cx="2685351" cy="461665"/>
          </a:xfrm>
          <a:prstGeom prst="rect">
            <a:avLst/>
          </a:prstGeom>
          <a:noFill/>
        </p:spPr>
        <p:txBody>
          <a:bodyPr wrap="none" rtlCol="0">
            <a:spAutoFit/>
          </a:bodyPr>
          <a:lstStyle/>
          <a:p>
            <a:r>
              <a:rPr lang="en-AU" altLang="zh-CN" sz="2400" b="1" dirty="0">
                <a:latin typeface="微软雅黑" panose="020B0503020204020204" charset="-122"/>
                <a:ea typeface="微软雅黑" panose="020B0503020204020204" charset="-122"/>
                <a:cs typeface="微软雅黑" panose="020B0503020204020204" charset="-122"/>
              </a:rPr>
              <a:t>Model Selection</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68540" y="1836781"/>
            <a:ext cx="8753582" cy="4109398"/>
          </a:xfrm>
          <a:prstGeom prst="rect">
            <a:avLst/>
          </a:prstGeom>
          <a:noFill/>
        </p:spPr>
        <p:txBody>
          <a:bodyPr wrap="square" rtlCol="0">
            <a:spAutoFit/>
          </a:bodyPr>
          <a:lstStyle/>
          <a:p>
            <a:pPr algn="l"/>
            <a:r>
              <a:rPr lang="zh-CN" altLang="en-US" sz="2800" dirty="0">
                <a:latin typeface="微软雅黑" panose="020B0503020204020204" charset="-122"/>
                <a:ea typeface="微软雅黑" panose="020B0503020204020204" charset="-122"/>
              </a:rPr>
              <a:t>考虑因素：</a:t>
            </a:r>
          </a:p>
          <a:p>
            <a:pPr marL="457189" indent="-457189">
              <a:buAutoNum type="arabicPeriod"/>
            </a:pPr>
            <a:r>
              <a:rPr lang="zh-CN" altLang="en-US" sz="2800" dirty="0">
                <a:latin typeface="微软雅黑" panose="020B0503020204020204" charset="-122"/>
                <a:ea typeface="微软雅黑" panose="020B0503020204020204" charset="-122"/>
                <a:sym typeface="+mn-ea"/>
              </a:rPr>
              <a:t>适用问题</a:t>
            </a:r>
            <a:endParaRPr lang="zh-CN" altLang="en-US" sz="2800" dirty="0">
              <a:latin typeface="微软雅黑" panose="020B0503020204020204" charset="-122"/>
              <a:ea typeface="微软雅黑" panose="020B0503020204020204" charset="-122"/>
            </a:endParaRPr>
          </a:p>
          <a:p>
            <a:pPr marL="457189" indent="-457189">
              <a:buAutoNum type="arabicPeriod"/>
            </a:pPr>
            <a:r>
              <a:rPr lang="zh-CN" altLang="en-US" sz="2800" dirty="0">
                <a:latin typeface="微软雅黑" panose="020B0503020204020204" charset="-122"/>
                <a:ea typeface="微软雅黑" panose="020B0503020204020204" charset="-122"/>
              </a:rPr>
              <a:t>适用数据类型</a:t>
            </a:r>
          </a:p>
          <a:p>
            <a:pPr marL="457189" indent="-457189">
              <a:buAutoNum type="arabicPeriod"/>
            </a:pPr>
            <a:r>
              <a:rPr lang="zh-CN" altLang="en-US" sz="2800" dirty="0">
                <a:latin typeface="微软雅黑" panose="020B0503020204020204" charset="-122"/>
                <a:ea typeface="微软雅黑" panose="020B0503020204020204" charset="-122"/>
              </a:rPr>
              <a:t>缺失值</a:t>
            </a:r>
          </a:p>
          <a:p>
            <a:pPr marL="457189" indent="-457189">
              <a:buAutoNum type="arabicPeriod"/>
            </a:pPr>
            <a:r>
              <a:rPr lang="zh-CN" altLang="en-US" sz="2800" dirty="0">
                <a:latin typeface="微软雅黑" panose="020B0503020204020204" charset="-122"/>
                <a:ea typeface="微软雅黑" panose="020B0503020204020204" charset="-122"/>
              </a:rPr>
              <a:t>异常值</a:t>
            </a:r>
          </a:p>
          <a:p>
            <a:pPr marL="457189" indent="-457189">
              <a:buAutoNum type="arabicPeriod"/>
            </a:pPr>
            <a:r>
              <a:rPr lang="zh-CN" altLang="en-US" sz="2800" dirty="0">
                <a:latin typeface="微软雅黑" panose="020B0503020204020204" charset="-122"/>
                <a:ea typeface="微软雅黑" panose="020B0503020204020204" charset="-122"/>
              </a:rPr>
              <a:t>数据处理</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归一化等</a:t>
            </a:r>
            <a:r>
              <a:rPr lang="en-US"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惩罚项</a:t>
            </a:r>
          </a:p>
          <a:p>
            <a:pPr marL="457189" indent="-457189">
              <a:buAutoNum type="arabicPeriod"/>
            </a:pPr>
            <a:r>
              <a:rPr lang="zh-CN" altLang="en-US" sz="2800" dirty="0">
                <a:latin typeface="微软雅黑" panose="020B0503020204020204" charset="-122"/>
                <a:ea typeface="微软雅黑" panose="020B0503020204020204" charset="-122"/>
              </a:rPr>
              <a:t>模型特点 </a:t>
            </a:r>
            <a:r>
              <a:rPr lang="en-AU"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优缺点和适应性</a:t>
            </a:r>
            <a:r>
              <a:rPr lang="en-AU"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模型实现</a:t>
            </a:r>
            <a:r>
              <a:rPr lang="en-US" altLang="zh-CN" sz="2800" dirty="0">
                <a:latin typeface="微软雅黑" panose="020B0503020204020204" charset="-122"/>
                <a:ea typeface="微软雅黑" panose="020B0503020204020204" charset="-122"/>
              </a:rPr>
              <a:t>(R &amp; python)</a:t>
            </a:r>
          </a:p>
        </p:txBody>
      </p:sp>
      <p:sp>
        <p:nvSpPr>
          <p:cNvPr id="8" name="Text Placeholder 2">
            <a:extLst>
              <a:ext uri="{FF2B5EF4-FFF2-40B4-BE49-F238E27FC236}">
                <a16:creationId xmlns:a16="http://schemas.microsoft.com/office/drawing/2014/main" id="{B21257A7-AF48-6727-C3A3-2108393B79EA}"/>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7CA12F18-D555-2515-76C8-4CB481D7A29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065159" y="2391781"/>
            <a:ext cx="6966307"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rial" panose="020B0604020202020204" pitchFamily="34" charset="0"/>
                <a:cs typeface="Arial" panose="020B0604020202020204" pitchFamily="34" charset="0"/>
              </a:rPr>
              <a:t>Ensemble Machine Learning</a:t>
            </a:r>
            <a:r>
              <a:rPr lang="zh-CN" altLang="en-US" sz="4200" dirty="0">
                <a:solidFill>
                  <a:schemeClr val="tx1"/>
                </a:solidFill>
                <a:latin typeface="Arial" panose="020B0604020202020204" pitchFamily="34" charset="0"/>
                <a:cs typeface="Arial" panose="020B0604020202020204" pitchFamily="34" charset="0"/>
              </a:rPr>
              <a:t>（集成算法）</a:t>
            </a:r>
            <a:endParaRPr lang="en-AU" sz="4200"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15/</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333622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5" descr="EnsembleLearning_Combining_classifiers">
            <a:extLst>
              <a:ext uri="{FF2B5EF4-FFF2-40B4-BE49-F238E27FC236}">
                <a16:creationId xmlns:a16="http://schemas.microsoft.com/office/drawing/2014/main" id="{246A6AC9-4246-C6D3-B4E0-302DB82E95EB}"/>
              </a:ext>
            </a:extLst>
          </p:cNvPr>
          <p:cNvPicPr>
            <a:picLocks noChangeAspect="1"/>
          </p:cNvPicPr>
          <p:nvPr/>
        </p:nvPicPr>
        <p:blipFill>
          <a:blip r:embed="rId3"/>
          <a:stretch>
            <a:fillRect/>
          </a:stretch>
        </p:blipFill>
        <p:spPr>
          <a:xfrm>
            <a:off x="6487126" y="1062984"/>
            <a:ext cx="4641911" cy="5127609"/>
          </a:xfrm>
          <a:prstGeom prst="rect">
            <a:avLst/>
          </a:prstGeom>
        </p:spPr>
      </p:pic>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 What is the ensemble approach?</a:t>
            </a: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5478134" cy="3847592"/>
          </a:xfrm>
          <a:prstGeom prst="rect">
            <a:avLst/>
          </a:prstGeom>
          <a:noFill/>
        </p:spPr>
        <p:txBody>
          <a:bodyPr wrap="square" rtlCol="0">
            <a:spAutoFit/>
          </a:bodyPr>
          <a:lstStyle/>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 learning：是组合许多弱模型(预测效果一般的模型) 以得到一个强模型(预测效果好的模型)。</a:t>
            </a:r>
            <a:endParaRPr lang="en-AU" altLang="zh-CN" sz="2667" dirty="0">
              <a:latin typeface="Arial" panose="020B0604020202020204" pitchFamily="34" charset="0"/>
              <a:ea typeface="微软雅黑" panose="020B0503020204020204" charset="-122"/>
              <a:cs typeface="Arial" panose="020B0604020202020204" pitchFamily="34" charset="0"/>
              <a:sym typeface="+mn-ea"/>
            </a:endParaRPr>
          </a:p>
          <a:p>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Ensemble中组合的模型可以是同一类的模型，也可以是不同类型的模型。</a:t>
            </a:r>
            <a:r>
              <a:rPr lang="zh-CN" altLang="en-US" sz="2800" dirty="0">
                <a:latin typeface="Arial" panose="020B0604020202020204" pitchFamily="34" charset="0"/>
                <a:ea typeface="微软雅黑" panose="020B0503020204020204" charset="-122"/>
                <a:cs typeface="Arial" panose="020B0604020202020204" pitchFamily="34" charset="0"/>
              </a:rPr>
              <a:t>主要的集成方法有：Bagging（</a:t>
            </a:r>
            <a:r>
              <a:rPr lang="en-AU" altLang="zh-CN" sz="2800" dirty="0">
                <a:latin typeface="Arial" panose="020B0604020202020204" pitchFamily="34" charset="0"/>
                <a:ea typeface="微软雅黑" panose="020B0503020204020204" charset="-122"/>
                <a:cs typeface="Arial" panose="020B0604020202020204" pitchFamily="34" charset="0"/>
              </a:rPr>
              <a:t>Boots</a:t>
            </a:r>
            <a:r>
              <a:rPr lang="en-US" altLang="zh-CN" sz="2800" dirty="0">
                <a:latin typeface="Arial" panose="020B0604020202020204" pitchFamily="34" charset="0"/>
                <a:ea typeface="微软雅黑" panose="020B0503020204020204" charset="-122"/>
                <a:cs typeface="Arial" panose="020B0604020202020204" pitchFamily="34" charset="0"/>
              </a:rPr>
              <a:t>t</a:t>
            </a:r>
            <a:r>
              <a:rPr lang="en-AU" altLang="zh-CN" sz="2800" dirty="0">
                <a:latin typeface="Arial" panose="020B0604020202020204" pitchFamily="34" charset="0"/>
                <a:ea typeface="微软雅黑" panose="020B0503020204020204" charset="-122"/>
                <a:cs typeface="Arial" panose="020B0604020202020204" pitchFamily="34" charset="0"/>
              </a:rPr>
              <a:t>rap aggregation</a:t>
            </a:r>
            <a:r>
              <a:rPr lang="zh-CN" altLang="en-US" sz="2800" dirty="0">
                <a:latin typeface="Arial" panose="020B0604020202020204" pitchFamily="34" charset="0"/>
                <a:ea typeface="微软雅黑" panose="020B0503020204020204" charset="-122"/>
                <a:cs typeface="Arial" panose="020B0604020202020204" pitchFamily="34" charset="0"/>
              </a:rPr>
              <a:t>）, Boosting 和Stacking。</a:t>
            </a:r>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p:txBody>
      </p:sp>
    </p:spTree>
    <p:extLst>
      <p:ext uri="{BB962C8B-B14F-4D97-AF65-F5344CB8AC3E}">
        <p14:creationId xmlns:p14="http://schemas.microsoft.com/office/powerpoint/2010/main" val="393046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2.1.Bagging（</a:t>
            </a:r>
            <a:r>
              <a:rPr lang="zh-CN" altLang="en-US" sz="3900" dirty="0">
                <a:effectLst/>
                <a:latin typeface="Arial" panose="020B0604020202020204" pitchFamily="34" charset="0"/>
                <a:ea typeface="DengXian" panose="02010600030101010101" pitchFamily="2" charset="-122"/>
                <a:cs typeface="Arial" panose="020B0604020202020204" pitchFamily="34" charset="0"/>
              </a:rPr>
              <a:t>随机森林</a:t>
            </a:r>
            <a:r>
              <a:rPr lang="en-AU" altLang="zh-CN" sz="3900" dirty="0">
                <a:effectLst/>
                <a:latin typeface="Arial" panose="020B0604020202020204" pitchFamily="34" charset="0"/>
                <a:ea typeface="DengXian" panose="02010600030101010101" pitchFamily="2" charset="-122"/>
                <a:cs typeface="Arial" panose="020B0604020202020204" pitchFamily="34" charset="0"/>
              </a:rPr>
              <a:t>)</a:t>
            </a:r>
            <a:endParaRPr lang="en-AU" sz="39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4664468" cy="4133439"/>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通过</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Bootstrap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进行有放回抽样，这样就能获得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D</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个训练集。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对回归树来说，直接加起来求平均即可。对分类树来说，采用的是少数服从多数的投票的策略。</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里的每棵树都是</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 Low bias,</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平均起来之后成功的避免了</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a:t>
            </a:r>
            <a:endParaRPr kumimoji="0" lang="en-AU"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随机森林算法是典型的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算法</a:t>
            </a:r>
            <a:r>
              <a:rPr lang="zh-CN" altLang="en-US" sz="2400" dirty="0">
                <a:solidFill>
                  <a:prstClr val="black"/>
                </a:solidFill>
                <a:latin typeface="Arial" panose="020B0604020202020204" pitchFamily="34" charset="0"/>
                <a:ea typeface="等线" panose="02010600030101010101" pitchFamily="2" charset="-122"/>
                <a:cs typeface="Arial" panose="020B0604020202020204" pitchFamily="34" charset="0"/>
                <a:sym typeface="+mn-ea"/>
              </a:rPr>
              <a:t>。</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pic>
        <p:nvPicPr>
          <p:cNvPr id="7" name="图片 3" descr="bagging">
            <a:extLst>
              <a:ext uri="{FF2B5EF4-FFF2-40B4-BE49-F238E27FC236}">
                <a16:creationId xmlns:a16="http://schemas.microsoft.com/office/drawing/2014/main" id="{9F4F555A-5F99-980F-4BE7-174AC3E6FCE6}"/>
              </a:ext>
            </a:extLst>
          </p:cNvPr>
          <p:cNvPicPr>
            <a:picLocks noChangeAspect="1"/>
          </p:cNvPicPr>
          <p:nvPr/>
        </p:nvPicPr>
        <p:blipFill>
          <a:blip r:embed="rId3"/>
          <a:stretch>
            <a:fillRect/>
          </a:stretch>
        </p:blipFill>
        <p:spPr>
          <a:xfrm>
            <a:off x="5224840" y="1254367"/>
            <a:ext cx="6661101" cy="4999287"/>
          </a:xfrm>
          <a:prstGeom prst="rect">
            <a:avLst/>
          </a:prstGeom>
        </p:spPr>
      </p:pic>
    </p:spTree>
    <p:extLst>
      <p:ext uri="{BB962C8B-B14F-4D97-AF65-F5344CB8AC3E}">
        <p14:creationId xmlns:p14="http://schemas.microsoft.com/office/powerpoint/2010/main" val="306695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900" b="1" dirty="0">
                <a:latin typeface="Arial" panose="020B0604020202020204" pitchFamily="34" charset="0"/>
                <a:ea typeface="DengXian" panose="02010600030101010101" pitchFamily="2" charset="-122"/>
                <a:cs typeface="Arial" panose="020B0604020202020204" pitchFamily="34" charset="0"/>
                <a:sym typeface="+mn-ea"/>
              </a:rPr>
              <a:t>2.2 </a:t>
            </a:r>
            <a:r>
              <a:rPr lang="zh-CN" altLang="en-US" sz="3900" b="1" dirty="0">
                <a:latin typeface="Arial" panose="020B0604020202020204" pitchFamily="34" charset="0"/>
                <a:ea typeface="DengXian" panose="02010600030101010101" pitchFamily="2" charset="-122"/>
                <a:cs typeface="Arial" panose="020B0604020202020204" pitchFamily="34" charset="0"/>
                <a:sym typeface="+mn-ea"/>
              </a:rPr>
              <a:t>Boosting</a:t>
            </a:r>
          </a:p>
        </p:txBody>
      </p:sp>
      <p:sp>
        <p:nvSpPr>
          <p:cNvPr id="2" name="内容占位符 1"/>
          <p:cNvSpPr>
            <a:spLocks noGrp="1"/>
          </p:cNvSpPr>
          <p:nvPr>
            <p:ph idx="1"/>
          </p:nvPr>
        </p:nvSpPr>
        <p:spPr>
          <a:xfrm>
            <a:off x="725185" y="1558497"/>
            <a:ext cx="10515600" cy="4351338"/>
          </a:xfrm>
        </p:spPr>
        <p:txBody>
          <a:bodyPr>
            <a:normAutofit/>
          </a:bodyPr>
          <a:lstStyle/>
          <a:p>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Boosting</a:t>
            </a:r>
            <a:r>
              <a:rPr lang="zh-CN" altLang="en-US" sz="2400" dirty="0">
                <a:latin typeface="Arial" panose="020B0604020202020204" pitchFamily="34" charset="0"/>
                <a:cs typeface="Arial" panose="020B0604020202020204" pitchFamily="34" charset="0"/>
              </a:rPr>
              <a:t>提升方法就是从弱学习算法出发，反复学习，得到一系列弱分类器，然后组合这些弱分类器，构成一个强分类器。</a:t>
            </a:r>
            <a:r>
              <a:rPr lang="en-AU" altLang="zh-CN" sz="2400" dirty="0" err="1">
                <a:latin typeface="Arial" panose="020B0604020202020204" pitchFamily="34" charset="0"/>
                <a:cs typeface="Arial" panose="020B0604020202020204" pitchFamily="34" charset="0"/>
              </a:rPr>
              <a:t>XGBoost</a:t>
            </a:r>
            <a:r>
              <a:rPr lang="en-AU" altLang="zh-CN" sz="2400" dirty="0">
                <a:latin typeface="Arial" panose="020B0604020202020204" pitchFamily="34" charset="0"/>
                <a:cs typeface="Arial" panose="020B0604020202020204" pitchFamily="34" charset="0"/>
              </a:rPr>
              <a:t>, GBM,GBDT, Adaptive Boosting</a:t>
            </a:r>
            <a:r>
              <a:rPr lang="zh-CN" altLang="en-AU"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自适应增强）都应用该思路进行模型提升。</a:t>
            </a:r>
          </a:p>
        </p:txBody>
      </p:sp>
      <p:pic>
        <p:nvPicPr>
          <p:cNvPr id="9" name="图片 8"/>
          <p:cNvPicPr>
            <a:picLocks noChangeAspect="1"/>
          </p:cNvPicPr>
          <p:nvPr/>
        </p:nvPicPr>
        <p:blipFill>
          <a:blip r:embed="rId3"/>
          <a:stretch>
            <a:fillRect/>
          </a:stretch>
        </p:blipFill>
        <p:spPr>
          <a:xfrm>
            <a:off x="1629093" y="2884060"/>
            <a:ext cx="9189368" cy="3406606"/>
          </a:xfrm>
          <a:prstGeom prst="rect">
            <a:avLst/>
          </a:prstGeom>
        </p:spPr>
      </p:pic>
      <p:sp>
        <p:nvSpPr>
          <p:cNvPr id="5" name="TextBox 4">
            <a:extLst>
              <a:ext uri="{FF2B5EF4-FFF2-40B4-BE49-F238E27FC236}">
                <a16:creationId xmlns:a16="http://schemas.microsoft.com/office/drawing/2014/main" id="{DE6861F8-31CA-098E-0A09-217BC31E5C59}"/>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Deep Ensemble Machine Learning (DEML)</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19/</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236061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What is Machine Learning</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418389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B21DA33-C8B1-4916-92CF-FA18DA0F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53" y="1033121"/>
            <a:ext cx="9521252" cy="4974648"/>
          </a:xfrm>
          <a:prstGeom prst="rect">
            <a:avLst/>
          </a:prstGeom>
        </p:spPr>
      </p:pic>
      <p:sp>
        <p:nvSpPr>
          <p:cNvPr id="7" name="Text Placeholder 3">
            <a:extLst>
              <a:ext uri="{FF2B5EF4-FFF2-40B4-BE49-F238E27FC236}">
                <a16:creationId xmlns:a16="http://schemas.microsoft.com/office/drawing/2014/main" id="{D9B32EB2-0CB8-4A77-BBE4-3816EB2350F7}"/>
              </a:ext>
            </a:extLst>
          </p:cNvPr>
          <p:cNvSpPr txBox="1">
            <a:spLocks/>
          </p:cNvSpPr>
          <p:nvPr/>
        </p:nvSpPr>
        <p:spPr>
          <a:xfrm>
            <a:off x="2507922" y="6096355"/>
            <a:ext cx="7451725" cy="4016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800" b="0" dirty="0">
                <a:latin typeface="Adobe Devanagari" panose="02040503050201020203"/>
              </a:rPr>
              <a:t>Fig 4. The overview of DEML framework</a:t>
            </a:r>
          </a:p>
        </p:txBody>
      </p:sp>
      <p:sp>
        <p:nvSpPr>
          <p:cNvPr id="13" name="Text Placeholder 2">
            <a:extLst>
              <a:ext uri="{FF2B5EF4-FFF2-40B4-BE49-F238E27FC236}">
                <a16:creationId xmlns:a16="http://schemas.microsoft.com/office/drawing/2014/main" id="{F16FA7CC-F78F-468E-94A5-66F288D4F92C}"/>
              </a:ext>
            </a:extLst>
          </p:cNvPr>
          <p:cNvSpPr txBox="1">
            <a:spLocks/>
          </p:cNvSpPr>
          <p:nvPr/>
        </p:nvSpPr>
        <p:spPr>
          <a:xfrm>
            <a:off x="305430" y="160782"/>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3.1 DEML </a:t>
            </a:r>
            <a:r>
              <a:rPr lang="zh-CN" altLang="en-US" sz="3900" dirty="0">
                <a:latin typeface="Adobe Devanagari" panose="02040503050201020203"/>
              </a:rPr>
              <a:t>框架</a:t>
            </a:r>
            <a:endParaRPr lang="en-AU" sz="3900" dirty="0">
              <a:latin typeface="Adobe Devanagari" panose="02040503050201020203"/>
            </a:endParaRPr>
          </a:p>
        </p:txBody>
      </p:sp>
      <p:sp>
        <p:nvSpPr>
          <p:cNvPr id="14" name="TextBox 13">
            <a:extLst>
              <a:ext uri="{FF2B5EF4-FFF2-40B4-BE49-F238E27FC236}">
                <a16:creationId xmlns:a16="http://schemas.microsoft.com/office/drawing/2014/main" id="{608BD8D7-E3AC-4D14-B0CB-43C80056D89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8" name="TextBox 7">
            <a:extLst>
              <a:ext uri="{FF2B5EF4-FFF2-40B4-BE49-F238E27FC236}">
                <a16:creationId xmlns:a16="http://schemas.microsoft.com/office/drawing/2014/main" id="{D0D70916-71FB-472A-BA4B-31ABC4069D7A}"/>
              </a:ext>
            </a:extLst>
          </p:cNvPr>
          <p:cNvSpPr txBox="1"/>
          <p:nvPr/>
        </p:nvSpPr>
        <p:spPr>
          <a:xfrm>
            <a:off x="10311110" y="3215772"/>
            <a:ext cx="1931719" cy="3139321"/>
          </a:xfrm>
          <a:prstGeom prst="rect">
            <a:avLst/>
          </a:prstGeom>
          <a:noFill/>
        </p:spPr>
        <p:txBody>
          <a:bodyPr wrap="square">
            <a:spAutoFit/>
          </a:bodyPr>
          <a:lstStyle/>
          <a:p>
            <a:r>
              <a:rPr lang="en-AU" dirty="0">
                <a:effectLst/>
                <a:latin typeface="Adobe Devanagari" panose="02040503050201020203"/>
                <a:ea typeface="DengXian" panose="02010600030101010101" pitchFamily="2" charset="-122"/>
              </a:rPr>
              <a:t>Note: </a:t>
            </a:r>
            <a:r>
              <a:rPr lang="en-US" dirty="0">
                <a:latin typeface="Adobe Devanagari" panose="02040503050201020203"/>
              </a:rPr>
              <a:t>SVM: Support Vector Machine; RF: Random Forest; </a:t>
            </a:r>
            <a:r>
              <a:rPr lang="en-US" dirty="0" err="1">
                <a:latin typeface="Adobe Devanagari" panose="02040503050201020203"/>
              </a:rPr>
              <a:t>XGBoost</a:t>
            </a:r>
            <a:r>
              <a:rPr lang="en-US" dirty="0">
                <a:latin typeface="Adobe Devanagari" panose="02040503050201020203"/>
              </a:rPr>
              <a:t>: Extreme Gradient Boosting; GBM: Gradient Boosting Machine;</a:t>
            </a:r>
          </a:p>
          <a:p>
            <a:r>
              <a:rPr lang="en-US" dirty="0">
                <a:latin typeface="Adobe Devanagari" panose="02040503050201020203"/>
              </a:rPr>
              <a:t>NNLS: Non-negative least squares </a:t>
            </a:r>
            <a:endParaRPr lang="en-AU" dirty="0">
              <a:latin typeface="Adobe Devanagari" panose="02040503050201020203"/>
            </a:endParaRPr>
          </a:p>
        </p:txBody>
      </p:sp>
    </p:spTree>
    <p:extLst>
      <p:ext uri="{BB962C8B-B14F-4D97-AF65-F5344CB8AC3E}">
        <p14:creationId xmlns:p14="http://schemas.microsoft.com/office/powerpoint/2010/main" val="380540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6" y="1792324"/>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属于</a:t>
            </a:r>
            <a:r>
              <a:rPr kumimoji="0" lang="en-AU"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multiple-level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stacked ensemble model</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，应用</a:t>
            </a:r>
            <a:r>
              <a:rPr lang="en-US" altLang="zh-CN" sz="2800" b="0" dirty="0">
                <a:solidFill>
                  <a:prstClr val="black"/>
                </a:solidFill>
                <a:latin typeface="Arial" panose="020B0604020202020204" pitchFamily="34" charset="0"/>
                <a:cs typeface="Arial" panose="020B0604020202020204" pitchFamily="34" charset="0"/>
              </a:rPr>
              <a:t>cross validation </a:t>
            </a:r>
            <a:r>
              <a:rPr lang="zh-CN" altLang="en-US" sz="2800" b="0" dirty="0">
                <a:solidFill>
                  <a:prstClr val="black"/>
                </a:solidFill>
                <a:latin typeface="Arial" panose="020B0604020202020204" pitchFamily="34" charset="0"/>
                <a:cs typeface="Arial" panose="020B0604020202020204" pitchFamily="34" charset="0"/>
              </a:rPr>
              <a:t>避免过拟合</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7" y="2840748"/>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可自由调整多样的层级结构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Diverse hierarchy structure)</a:t>
            </a:r>
          </a:p>
        </p:txBody>
      </p:sp>
      <p:sp>
        <p:nvSpPr>
          <p:cNvPr id="156" name="Text Placeholder 4">
            <a:extLst>
              <a:ext uri="{FF2B5EF4-FFF2-40B4-BE49-F238E27FC236}">
                <a16:creationId xmlns:a16="http://schemas.microsoft.com/office/drawing/2014/main" id="{478822DA-C7E7-44DA-90B9-1CE4CDCBFC50}"/>
              </a:ext>
            </a:extLst>
          </p:cNvPr>
          <p:cNvSpPr txBox="1">
            <a:spLocks/>
          </p:cNvSpPr>
          <p:nvPr/>
        </p:nvSpPr>
        <p:spPr>
          <a:xfrm>
            <a:off x="1240436" y="4983497"/>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4. </a:t>
            </a:r>
            <a:r>
              <a:rPr lang="zh-CN" altLang="en-US" sz="2800" b="0" dirty="0">
                <a:solidFill>
                  <a:prstClr val="black"/>
                </a:solidFill>
                <a:latin typeface="Arial" panose="020B0604020202020204" pitchFamily="34" charset="0"/>
                <a:cs typeface="Arial" panose="020B0604020202020204" pitchFamily="34" charset="0"/>
              </a:rPr>
              <a:t>自适应调整模型权重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Automatically provide an optimal set of weights</a:t>
            </a:r>
            <a:r>
              <a:rPr lang="en-AU" sz="2800" b="0" dirty="0">
                <a:solidFill>
                  <a:prstClr val="black"/>
                </a:solidFill>
                <a:latin typeface="Arial" panose="020B0604020202020204" pitchFamily="34" charset="0"/>
                <a:cs typeface="Arial" panose="020B0604020202020204" pitchFamily="34" charset="0"/>
              </a:rPr>
              <a:t>)</a:t>
            </a:r>
            <a:endParaRPr lang="en-US" sz="2800" b="0" dirty="0">
              <a:solidFill>
                <a:prstClr val="black"/>
              </a:solidFill>
              <a:latin typeface="Arial" panose="020B0604020202020204" pitchFamily="34" charset="0"/>
              <a:cs typeface="Arial" panose="020B0604020202020204" pitchFamily="34" charset="0"/>
            </a:endParaRPr>
          </a:p>
          <a:p>
            <a:endParaRPr lang="en-AU" sz="2800" dirty="0">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6" y="3762975"/>
            <a:ext cx="9153299" cy="7050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最小化经验模型选择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Minimize the extent of the empirical model selection)</a:t>
            </a: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a:t>
            </a:r>
            <a:r>
              <a:rPr lang="zh-CN" altLang="en-US" sz="3900" dirty="0">
                <a:latin typeface="Adobe Devanagari" panose="02040503050201020203"/>
              </a:rPr>
              <a:t>优势</a:t>
            </a:r>
            <a:endParaRPr lang="en-AU" sz="3900" dirty="0">
              <a:latin typeface="Adobe Devanagari" panose="02040503050201020203"/>
            </a:endParaRP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9" name="Text Placeholder 4">
            <a:extLst>
              <a:ext uri="{FF2B5EF4-FFF2-40B4-BE49-F238E27FC236}">
                <a16:creationId xmlns:a16="http://schemas.microsoft.com/office/drawing/2014/main" id="{413D3765-F16D-BB8A-BAD0-A7EBB3B3157A}"/>
              </a:ext>
            </a:extLst>
          </p:cNvPr>
          <p:cNvSpPr txBox="1">
            <a:spLocks/>
          </p:cNvSpPr>
          <p:nvPr/>
        </p:nvSpPr>
        <p:spPr>
          <a:xfrm>
            <a:off x="1240435" y="6002563"/>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5. </a:t>
            </a:r>
            <a:r>
              <a:rPr lang="zh-CN" altLang="en-US" sz="2800" b="0" dirty="0">
                <a:solidFill>
                  <a:prstClr val="black"/>
                </a:solidFill>
                <a:latin typeface="Arial" panose="020B0604020202020204" pitchFamily="34" charset="0"/>
                <a:cs typeface="Arial" panose="020B0604020202020204" pitchFamily="34" charset="0"/>
              </a:rPr>
              <a:t>理论上</a:t>
            </a:r>
            <a:r>
              <a:rPr lang="en-AU" altLang="zh-CN" sz="2800" b="0" dirty="0">
                <a:solidFill>
                  <a:prstClr val="black"/>
                </a:solidFill>
                <a:latin typeface="Arial" panose="020B0604020202020204" pitchFamily="34" charset="0"/>
                <a:cs typeface="Arial" panose="020B0604020202020204" pitchFamily="34" charset="0"/>
              </a:rPr>
              <a:t>, DEML</a:t>
            </a:r>
            <a:r>
              <a:rPr lang="zh-CN" altLang="en-US" sz="2800" b="0" dirty="0">
                <a:solidFill>
                  <a:prstClr val="black"/>
                </a:solidFill>
                <a:latin typeface="Arial" panose="020B0604020202020204" pitchFamily="34" charset="0"/>
                <a:cs typeface="Arial" panose="020B0604020202020204" pitchFamily="34" charset="0"/>
              </a:rPr>
              <a:t>结果会优于单个</a:t>
            </a:r>
            <a:r>
              <a:rPr lang="en-US" altLang="zh-CN" sz="2800" b="0" dirty="0">
                <a:solidFill>
                  <a:prstClr val="black"/>
                </a:solidFill>
                <a:latin typeface="Arial" panose="020B0604020202020204" pitchFamily="34" charset="0"/>
                <a:cs typeface="Arial" panose="020B0604020202020204" pitchFamily="34" charset="0"/>
              </a:rPr>
              <a:t>base</a:t>
            </a:r>
            <a:r>
              <a:rPr lang="zh-CN" altLang="en-US" sz="2800" b="0" dirty="0">
                <a:solidFill>
                  <a:prstClr val="black"/>
                </a:solidFill>
                <a:latin typeface="Arial" panose="020B0604020202020204" pitchFamily="34" charset="0"/>
                <a:cs typeface="Arial" panose="020B0604020202020204" pitchFamily="34" charset="0"/>
              </a:rPr>
              <a:t>模型</a:t>
            </a: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53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with low confidence">
            <a:extLst>
              <a:ext uri="{FF2B5EF4-FFF2-40B4-BE49-F238E27FC236}">
                <a16:creationId xmlns:a16="http://schemas.microsoft.com/office/drawing/2014/main" id="{355B3228-94AA-4B72-ABED-B229DFB176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61" b="6776"/>
          <a:stretch/>
        </p:blipFill>
        <p:spPr>
          <a:xfrm>
            <a:off x="5664530" y="1236670"/>
            <a:ext cx="6527470" cy="5028529"/>
          </a:xfrm>
          <a:prstGeom prst="rect">
            <a:avLst/>
          </a:prstGeom>
        </p:spPr>
      </p:pic>
      <p:pic>
        <p:nvPicPr>
          <p:cNvPr id="4" name="Picture 3" descr="Map&#10;&#10;Description automatically generated">
            <a:extLst>
              <a:ext uri="{FF2B5EF4-FFF2-40B4-BE49-F238E27FC236}">
                <a16:creationId xmlns:a16="http://schemas.microsoft.com/office/drawing/2014/main" id="{06189BB7-EAAC-435C-9947-CD20041A40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503" r="20774"/>
          <a:stretch/>
        </p:blipFill>
        <p:spPr>
          <a:xfrm>
            <a:off x="1239657" y="2716667"/>
            <a:ext cx="3381812" cy="4015379"/>
          </a:xfrm>
          <a:prstGeom prst="rect">
            <a:avLst/>
          </a:prstGeom>
        </p:spPr>
      </p:pic>
      <p:sp>
        <p:nvSpPr>
          <p:cNvPr id="7" name="Text Placeholder 6">
            <a:extLst>
              <a:ext uri="{FF2B5EF4-FFF2-40B4-BE49-F238E27FC236}">
                <a16:creationId xmlns:a16="http://schemas.microsoft.com/office/drawing/2014/main" id="{DD1319F7-08BA-4753-AE27-3C6AC457EC2A}"/>
              </a:ext>
            </a:extLst>
          </p:cNvPr>
          <p:cNvSpPr>
            <a:spLocks noGrp="1"/>
          </p:cNvSpPr>
          <p:nvPr>
            <p:ph type="body" sz="quarter" idx="13"/>
          </p:nvPr>
        </p:nvSpPr>
        <p:spPr>
          <a:xfrm>
            <a:off x="357430" y="318900"/>
            <a:ext cx="7985186" cy="1012771"/>
          </a:xfrm>
        </p:spPr>
        <p:txBody>
          <a:bodyPr>
            <a:normAutofit fontScale="92500"/>
          </a:bodyPr>
          <a:lstStyle/>
          <a:p>
            <a:pPr marL="0" indent="0">
              <a:buNone/>
            </a:pPr>
            <a:r>
              <a:rPr lang="en-AU" dirty="0">
                <a:latin typeface="Adobe Devanagari" panose="02040503050201020203"/>
              </a:rPr>
              <a:t>3.3 Example: Daily PM2.5 estimation</a:t>
            </a:r>
          </a:p>
        </p:txBody>
      </p:sp>
      <p:sp>
        <p:nvSpPr>
          <p:cNvPr id="2" name="TextBox 1">
            <a:extLst>
              <a:ext uri="{FF2B5EF4-FFF2-40B4-BE49-F238E27FC236}">
                <a16:creationId xmlns:a16="http://schemas.microsoft.com/office/drawing/2014/main" id="{267B6A63-E6A7-4A7C-B4DD-6AB77862360F}"/>
              </a:ext>
            </a:extLst>
          </p:cNvPr>
          <p:cNvSpPr txBox="1"/>
          <p:nvPr/>
        </p:nvSpPr>
        <p:spPr>
          <a:xfrm>
            <a:off x="494023" y="1331672"/>
            <a:ext cx="4879361" cy="830997"/>
          </a:xfrm>
          <a:prstGeom prst="rect">
            <a:avLst/>
          </a:prstGeom>
          <a:noFill/>
        </p:spPr>
        <p:txBody>
          <a:bodyPr wrap="square" rtlCol="0">
            <a:spAutoFit/>
          </a:bodyPr>
          <a:lstStyle/>
          <a:p>
            <a:r>
              <a:rPr lang="zh-CN" altLang="en-US" sz="2400" dirty="0">
                <a:latin typeface="Arial" panose="020B0604020202020204" pitchFamily="34" charset="0"/>
                <a:ea typeface="DengXian" panose="02010600030101010101" pitchFamily="2" charset="-122"/>
                <a:cs typeface="Arial" panose="020B0604020202020204" pitchFamily="34" charset="0"/>
              </a:rPr>
              <a:t>预测意大利</a:t>
            </a:r>
            <a:r>
              <a:rPr lang="en-AU" sz="2400" dirty="0">
                <a:latin typeface="Arial" panose="020B0604020202020204" pitchFamily="34" charset="0"/>
                <a:ea typeface="DengXian" panose="02010600030101010101" pitchFamily="2" charset="-122"/>
                <a:cs typeface="Arial" panose="020B0604020202020204" pitchFamily="34" charset="0"/>
              </a:rPr>
              <a:t>2015-2019</a:t>
            </a:r>
            <a:r>
              <a:rPr lang="zh-CN" altLang="en-US" sz="2400" dirty="0">
                <a:latin typeface="Arial" panose="020B0604020202020204" pitchFamily="34" charset="0"/>
                <a:ea typeface="DengXian" panose="02010600030101010101" pitchFamily="2" charset="-122"/>
                <a:cs typeface="Arial" panose="020B0604020202020204" pitchFamily="34" charset="0"/>
              </a:rPr>
              <a:t>年</a:t>
            </a:r>
            <a:r>
              <a:rPr lang="zh-CN" altLang="en-US" sz="2400" dirty="0">
                <a:effectLst/>
                <a:latin typeface="Arial" panose="020B0604020202020204" pitchFamily="34" charset="0"/>
                <a:ea typeface="DengXian" panose="02010600030101010101" pitchFamily="2" charset="-122"/>
                <a:cs typeface="Arial" panose="020B0604020202020204" pitchFamily="34" charset="0"/>
              </a:rPr>
              <a:t>每日平均</a:t>
            </a:r>
            <a:r>
              <a:rPr lang="en-AU" sz="2400" dirty="0">
                <a:effectLst/>
                <a:latin typeface="Arial" panose="020B0604020202020204" pitchFamily="34" charset="0"/>
                <a:ea typeface="DengXian" panose="02010600030101010101" pitchFamily="2" charset="-122"/>
                <a:cs typeface="Arial" panose="020B0604020202020204" pitchFamily="34" charset="0"/>
              </a:rPr>
              <a:t>PM</a:t>
            </a:r>
            <a:r>
              <a:rPr lang="en-AU" sz="2400" baseline="-25000" dirty="0">
                <a:effectLst/>
                <a:latin typeface="Arial" panose="020B0604020202020204" pitchFamily="34" charset="0"/>
                <a:ea typeface="DengXian" panose="02010600030101010101" pitchFamily="2" charset="-122"/>
                <a:cs typeface="Arial" panose="020B0604020202020204" pitchFamily="34" charset="0"/>
              </a:rPr>
              <a:t>2.5 </a:t>
            </a:r>
            <a:r>
              <a:rPr lang="en-AU" sz="2400" dirty="0">
                <a:effectLst/>
                <a:latin typeface="Arial" panose="020B0604020202020204" pitchFamily="34" charset="0"/>
                <a:ea typeface="DengXian" panose="02010600030101010101" pitchFamily="2" charset="-122"/>
                <a:cs typeface="Arial" panose="020B0604020202020204" pitchFamily="34" charset="0"/>
              </a:rPr>
              <a:t>(µg/m</a:t>
            </a:r>
            <a:r>
              <a:rPr lang="en-AU" sz="2400" baseline="30000" dirty="0">
                <a:effectLst/>
                <a:latin typeface="Arial" panose="020B0604020202020204" pitchFamily="34" charset="0"/>
                <a:ea typeface="DengXian" panose="02010600030101010101" pitchFamily="2" charset="-122"/>
                <a:cs typeface="Arial" panose="020B0604020202020204" pitchFamily="34" charset="0"/>
              </a:rPr>
              <a:t>3</a:t>
            </a:r>
            <a:r>
              <a:rPr lang="en-AU" sz="2400" dirty="0">
                <a:effectLst/>
                <a:latin typeface="Arial" panose="020B0604020202020204" pitchFamily="34" charset="0"/>
                <a:ea typeface="DengXian" panose="02010600030101010101" pitchFamily="2" charset="-122"/>
                <a:cs typeface="Arial" panose="020B0604020202020204" pitchFamily="34" charset="0"/>
              </a:rPr>
              <a:t>)</a:t>
            </a:r>
            <a:endParaRPr lang="en-AU"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5930857-EDEE-B079-AB24-147B90173E18}"/>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96881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yellow&#10;&#10;Description automatically generated">
            <a:extLst>
              <a:ext uri="{FF2B5EF4-FFF2-40B4-BE49-F238E27FC236}">
                <a16:creationId xmlns:a16="http://schemas.microsoft.com/office/drawing/2014/main" id="{1DDDBC6D-570C-404E-88E2-93C91B62B16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colorTemperature colorTemp="6200"/>
                    </a14:imgEffect>
                    <a14:imgEffect>
                      <a14:saturation sat="94000"/>
                    </a14:imgEffect>
                  </a14:imgLayer>
                </a14:imgProps>
              </a:ext>
              <a:ext uri="{28A0092B-C50C-407E-A947-70E740481C1C}">
                <a14:useLocalDpi xmlns:a14="http://schemas.microsoft.com/office/drawing/2010/main" val="0"/>
              </a:ext>
            </a:extLst>
          </a:blip>
          <a:stretch>
            <a:fillRect/>
          </a:stretch>
        </p:blipFill>
        <p:spPr>
          <a:xfrm>
            <a:off x="7035799" y="0"/>
            <a:ext cx="5421923" cy="6858000"/>
          </a:xfrm>
          <a:prstGeom prst="rect">
            <a:avLst/>
          </a:prstGeom>
        </p:spPr>
      </p:pic>
      <p:sp>
        <p:nvSpPr>
          <p:cNvPr id="5" name="矩形 4">
            <a:extLst>
              <a:ext uri="{FF2B5EF4-FFF2-40B4-BE49-F238E27FC236}">
                <a16:creationId xmlns:a16="http://schemas.microsoft.com/office/drawing/2014/main" id="{B8101722-A29D-4E16-92F3-E1729429DD17}"/>
              </a:ext>
            </a:extLst>
          </p:cNvPr>
          <p:cNvSpPr/>
          <p:nvPr/>
        </p:nvSpPr>
        <p:spPr>
          <a:xfrm>
            <a:off x="0" y="1372448"/>
            <a:ext cx="6583680" cy="3108543"/>
          </a:xfrm>
          <a:prstGeom prst="rect">
            <a:avLst/>
          </a:prstGeom>
        </p:spPr>
        <p:txBody>
          <a:bodyPr wrap="square">
            <a:spAutoFit/>
          </a:bodyPr>
          <a:lstStyle/>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Aerosol optical depth (AOD)</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Climate data: Temperature, Relative humidity, precipitation, pressure…</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Land cover information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Elevation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Population density and others</a:t>
            </a:r>
          </a:p>
        </p:txBody>
      </p:sp>
      <p:sp>
        <p:nvSpPr>
          <p:cNvPr id="12" name="Text Placeholder 2">
            <a:extLst>
              <a:ext uri="{FF2B5EF4-FFF2-40B4-BE49-F238E27FC236}">
                <a16:creationId xmlns:a16="http://schemas.microsoft.com/office/drawing/2014/main" id="{83A6952D-DAC0-42A2-940E-0B4A4D606F48}"/>
              </a:ext>
            </a:extLst>
          </p:cNvPr>
          <p:cNvSpPr>
            <a:spLocks noGrp="1"/>
          </p:cNvSpPr>
          <p:nvPr>
            <p:ph type="body" sz="quarter" idx="13"/>
          </p:nvPr>
        </p:nvSpPr>
        <p:spPr>
          <a:xfrm>
            <a:off x="306060" y="326309"/>
            <a:ext cx="9295140" cy="719830"/>
          </a:xfrm>
        </p:spPr>
        <p:txBody>
          <a:bodyPr>
            <a:normAutofit/>
          </a:bodyPr>
          <a:lstStyle/>
          <a:p>
            <a:pPr marL="0" indent="0">
              <a:buNone/>
            </a:pPr>
            <a:r>
              <a:rPr lang="en-AU" sz="3900" dirty="0">
                <a:latin typeface="Adobe Devanagari" panose="02040503050201020203"/>
              </a:rPr>
              <a:t>3.3.1 Data collection</a:t>
            </a:r>
          </a:p>
        </p:txBody>
      </p:sp>
      <p:sp>
        <p:nvSpPr>
          <p:cNvPr id="13" name="TextBox 12">
            <a:extLst>
              <a:ext uri="{FF2B5EF4-FFF2-40B4-BE49-F238E27FC236}">
                <a16:creationId xmlns:a16="http://schemas.microsoft.com/office/drawing/2014/main" id="{BDE5151F-B199-4643-A090-0072E7F4665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127616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3.3.2 Results</a:t>
            </a:r>
          </a:p>
        </p:txBody>
      </p:sp>
      <p:sp>
        <p:nvSpPr>
          <p:cNvPr id="4" name="Text Placeholder 3"/>
          <p:cNvSpPr>
            <a:spLocks noGrp="1"/>
          </p:cNvSpPr>
          <p:nvPr>
            <p:ph type="body" sz="quarter" idx="14"/>
          </p:nvPr>
        </p:nvSpPr>
        <p:spPr>
          <a:xfrm>
            <a:off x="203200" y="1075394"/>
            <a:ext cx="10524016" cy="736956"/>
          </a:xfrm>
        </p:spPr>
        <p:txBody>
          <a:bodyPr>
            <a:noAutofit/>
          </a:bodyPr>
          <a:lstStyle/>
          <a:p>
            <a:r>
              <a:rPr lang="en-AU" sz="2800" b="0" dirty="0">
                <a:latin typeface="Arial" panose="020B0604020202020204" pitchFamily="34" charset="0"/>
                <a:cs typeface="Arial" panose="020B0604020202020204" pitchFamily="34" charset="0"/>
              </a:rPr>
              <a:t>Using Italy data as an example, </a:t>
            </a:r>
            <a:r>
              <a:rPr lang="en-US" sz="2800" b="0" dirty="0">
                <a:latin typeface="Arial" panose="020B0604020202020204" pitchFamily="34" charset="0"/>
                <a:cs typeface="Arial" panose="020B0604020202020204" pitchFamily="34" charset="0"/>
              </a:rPr>
              <a:t>DEML was superior to other benchmark models </a:t>
            </a:r>
          </a:p>
        </p:txBody>
      </p:sp>
      <p:graphicFrame>
        <p:nvGraphicFramePr>
          <p:cNvPr id="8" name="Chart 7">
            <a:extLst>
              <a:ext uri="{FF2B5EF4-FFF2-40B4-BE49-F238E27FC236}">
                <a16:creationId xmlns:a16="http://schemas.microsoft.com/office/drawing/2014/main" id="{3FC21EB4-E670-44B0-B0B7-D624886B7B46}"/>
              </a:ext>
            </a:extLst>
          </p:cNvPr>
          <p:cNvGraphicFramePr>
            <a:graphicFrameLocks/>
          </p:cNvGraphicFramePr>
          <p:nvPr>
            <p:extLst>
              <p:ext uri="{D42A27DB-BD31-4B8C-83A1-F6EECF244321}">
                <p14:modId xmlns:p14="http://schemas.microsoft.com/office/powerpoint/2010/main" val="1780080641"/>
              </p:ext>
            </p:extLst>
          </p:nvPr>
        </p:nvGraphicFramePr>
        <p:xfrm>
          <a:off x="1611414" y="890919"/>
          <a:ext cx="8507946" cy="561567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3CB420F5-152D-449B-B5EB-366FCA2C4E5F}"/>
              </a:ext>
            </a:extLst>
          </p:cNvPr>
          <p:cNvSpPr txBox="1"/>
          <p:nvPr/>
        </p:nvSpPr>
        <p:spPr>
          <a:xfrm>
            <a:off x="623355" y="6244986"/>
            <a:ext cx="10103861" cy="461665"/>
          </a:xfrm>
          <a:prstGeom prst="rect">
            <a:avLst/>
          </a:prstGeom>
          <a:noFill/>
        </p:spPr>
        <p:txBody>
          <a:bodyPr wrap="square" rtlCol="0">
            <a:spAutoFit/>
          </a:bodyPr>
          <a:lstStyle/>
          <a:p>
            <a:pPr algn="ctr"/>
            <a:r>
              <a:rPr lang="en-US" sz="2400" dirty="0">
                <a:latin typeface="Adobe Devanagari" panose="02040503050201020203"/>
              </a:rPr>
              <a:t>Fig 5. The performance comparison among benchmark models </a:t>
            </a:r>
          </a:p>
        </p:txBody>
      </p:sp>
      <p:sp>
        <p:nvSpPr>
          <p:cNvPr id="6" name="TextBox 5">
            <a:extLst>
              <a:ext uri="{FF2B5EF4-FFF2-40B4-BE49-F238E27FC236}">
                <a16:creationId xmlns:a16="http://schemas.microsoft.com/office/drawing/2014/main" id="{BFFEEC2F-88B7-40B9-B263-CACA834F3AB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2" name="Rectangle: Rounded Corners 1">
            <a:extLst>
              <a:ext uri="{FF2B5EF4-FFF2-40B4-BE49-F238E27FC236}">
                <a16:creationId xmlns:a16="http://schemas.microsoft.com/office/drawing/2014/main" id="{9E1DFFFA-4165-4319-A3F6-D7FEF4D1A631}"/>
              </a:ext>
            </a:extLst>
          </p:cNvPr>
          <p:cNvSpPr/>
          <p:nvPr/>
        </p:nvSpPr>
        <p:spPr>
          <a:xfrm>
            <a:off x="8396368" y="2527746"/>
            <a:ext cx="1280160" cy="38273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dobe Devanagari" panose="02040503050201020203"/>
            </a:endParaRPr>
          </a:p>
        </p:txBody>
      </p:sp>
    </p:spTree>
    <p:extLst>
      <p:ext uri="{BB962C8B-B14F-4D97-AF65-F5344CB8AC3E}">
        <p14:creationId xmlns:p14="http://schemas.microsoft.com/office/powerpoint/2010/main" val="147063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CC72BC-26F3-429D-904A-B39662A3DCB5}"/>
              </a:ext>
            </a:extLst>
          </p:cNvPr>
          <p:cNvGrpSpPr/>
          <p:nvPr/>
        </p:nvGrpSpPr>
        <p:grpSpPr>
          <a:xfrm>
            <a:off x="158750" y="1477041"/>
            <a:ext cx="11874500" cy="4787900"/>
            <a:chOff x="2548784" y="2362197"/>
            <a:chExt cx="10195136" cy="3485728"/>
          </a:xfrm>
        </p:grpSpPr>
        <p:pic>
          <p:nvPicPr>
            <p:cNvPr id="7" name="Picture 6" descr="Chart, scatter chart&#10;&#10;Description automatically generated">
              <a:extLst>
                <a:ext uri="{FF2B5EF4-FFF2-40B4-BE49-F238E27FC236}">
                  <a16:creationId xmlns:a16="http://schemas.microsoft.com/office/drawing/2014/main" id="{4C49F9C9-80BB-4F60-809E-2A9CBD056AEC}"/>
                </a:ext>
              </a:extLst>
            </p:cNvPr>
            <p:cNvPicPr>
              <a:picLocks noChangeAspect="1"/>
            </p:cNvPicPr>
            <p:nvPr/>
          </p:nvPicPr>
          <p:blipFill rotWithShape="1">
            <a:blip r:embed="rId3">
              <a:extLst>
                <a:ext uri="{28A0092B-C50C-407E-A947-70E740481C1C}">
                  <a14:useLocalDpi xmlns:a14="http://schemas.microsoft.com/office/drawing/2010/main" val="0"/>
                </a:ext>
              </a:extLst>
            </a:blip>
            <a:srcRect l="33661" t="2322" b="50552"/>
            <a:stretch/>
          </p:blipFill>
          <p:spPr>
            <a:xfrm>
              <a:off x="2548784" y="2362197"/>
              <a:ext cx="5023061" cy="3445343"/>
            </a:xfrm>
            <a:prstGeom prst="rect">
              <a:avLst/>
            </a:prstGeom>
          </p:spPr>
        </p:pic>
        <p:pic>
          <p:nvPicPr>
            <p:cNvPr id="10" name="Picture 9" descr="Chart, scatter chart&#10;&#10;Description automatically generated">
              <a:extLst>
                <a:ext uri="{FF2B5EF4-FFF2-40B4-BE49-F238E27FC236}">
                  <a16:creationId xmlns:a16="http://schemas.microsoft.com/office/drawing/2014/main" id="{CD5BAA59-9BD7-4E6C-87A1-0A791FDB3BDD}"/>
                </a:ext>
              </a:extLst>
            </p:cNvPr>
            <p:cNvPicPr>
              <a:picLocks noChangeAspect="1"/>
            </p:cNvPicPr>
            <p:nvPr/>
          </p:nvPicPr>
          <p:blipFill rotWithShape="1">
            <a:blip r:embed="rId3">
              <a:extLst>
                <a:ext uri="{28A0092B-C50C-407E-A947-70E740481C1C}">
                  <a14:useLocalDpi xmlns:a14="http://schemas.microsoft.com/office/drawing/2010/main" val="0"/>
                </a:ext>
              </a:extLst>
            </a:blip>
            <a:srcRect t="52322" r="31693"/>
            <a:stretch/>
          </p:blipFill>
          <p:spPr>
            <a:xfrm>
              <a:off x="7571845" y="2362197"/>
              <a:ext cx="5172075" cy="3485728"/>
            </a:xfrm>
            <a:prstGeom prst="rect">
              <a:avLst/>
            </a:prstGeom>
          </p:spPr>
        </p:pic>
      </p:grpSp>
      <p:sp>
        <p:nvSpPr>
          <p:cNvPr id="8" name="TextBox 7">
            <a:extLst>
              <a:ext uri="{FF2B5EF4-FFF2-40B4-BE49-F238E27FC236}">
                <a16:creationId xmlns:a16="http://schemas.microsoft.com/office/drawing/2014/main" id="{19CEF7D7-61BE-4B06-9042-C7722CBA03EB}"/>
              </a:ext>
            </a:extLst>
          </p:cNvPr>
          <p:cNvSpPr txBox="1"/>
          <p:nvPr/>
        </p:nvSpPr>
        <p:spPr>
          <a:xfrm>
            <a:off x="483654" y="6236392"/>
            <a:ext cx="10103861" cy="461665"/>
          </a:xfrm>
          <a:prstGeom prst="rect">
            <a:avLst/>
          </a:prstGeom>
          <a:noFill/>
        </p:spPr>
        <p:txBody>
          <a:bodyPr wrap="square" rtlCol="0">
            <a:spAutoFit/>
          </a:bodyPr>
          <a:lstStyle/>
          <a:p>
            <a:pPr algn="ctr"/>
            <a:r>
              <a:rPr lang="en-US" sz="2400" dirty="0">
                <a:latin typeface="Adobe Devanagari" panose="02040503050201020203"/>
              </a:rPr>
              <a:t>Fig 6. The performance of DEML in different seasons in Italy</a:t>
            </a:r>
          </a:p>
        </p:txBody>
      </p:sp>
      <p:sp>
        <p:nvSpPr>
          <p:cNvPr id="5" name="TextBox 4">
            <a:extLst>
              <a:ext uri="{FF2B5EF4-FFF2-40B4-BE49-F238E27FC236}">
                <a16:creationId xmlns:a16="http://schemas.microsoft.com/office/drawing/2014/main" id="{84EFC962-76AA-4B7B-A480-B20862951052}"/>
              </a:ext>
            </a:extLst>
          </p:cNvPr>
          <p:cNvSpPr txBox="1"/>
          <p:nvPr/>
        </p:nvSpPr>
        <p:spPr>
          <a:xfrm>
            <a:off x="6271638" y="982370"/>
            <a:ext cx="1794081" cy="523220"/>
          </a:xfrm>
          <a:prstGeom prst="rect">
            <a:avLst/>
          </a:prstGeom>
          <a:noFill/>
        </p:spPr>
        <p:txBody>
          <a:bodyPr wrap="none" rtlCol="0">
            <a:spAutoFit/>
          </a:bodyPr>
          <a:lstStyle/>
          <a:p>
            <a:r>
              <a:rPr lang="en-AU" sz="2800" dirty="0">
                <a:latin typeface="Adobe Devanagari" panose="02040503050201020203"/>
              </a:rPr>
              <a:t>C) Autumn</a:t>
            </a:r>
          </a:p>
        </p:txBody>
      </p:sp>
      <p:sp>
        <p:nvSpPr>
          <p:cNvPr id="9" name="TextBox 8">
            <a:extLst>
              <a:ext uri="{FF2B5EF4-FFF2-40B4-BE49-F238E27FC236}">
                <a16:creationId xmlns:a16="http://schemas.microsoft.com/office/drawing/2014/main" id="{3B402FB5-D697-48BE-9D86-F90FAD39A862}"/>
              </a:ext>
            </a:extLst>
          </p:cNvPr>
          <p:cNvSpPr txBox="1"/>
          <p:nvPr/>
        </p:nvSpPr>
        <p:spPr>
          <a:xfrm>
            <a:off x="3405846" y="1021791"/>
            <a:ext cx="1853392" cy="523220"/>
          </a:xfrm>
          <a:prstGeom prst="rect">
            <a:avLst/>
          </a:prstGeom>
          <a:noFill/>
        </p:spPr>
        <p:txBody>
          <a:bodyPr wrap="none" rtlCol="0">
            <a:spAutoFit/>
          </a:bodyPr>
          <a:lstStyle/>
          <a:p>
            <a:r>
              <a:rPr lang="en-AU" sz="2800" dirty="0">
                <a:latin typeface="Adobe Devanagari" panose="02040503050201020203"/>
              </a:rPr>
              <a:t>B) Summer</a:t>
            </a:r>
          </a:p>
        </p:txBody>
      </p:sp>
      <p:sp>
        <p:nvSpPr>
          <p:cNvPr id="11" name="TextBox 10">
            <a:extLst>
              <a:ext uri="{FF2B5EF4-FFF2-40B4-BE49-F238E27FC236}">
                <a16:creationId xmlns:a16="http://schemas.microsoft.com/office/drawing/2014/main" id="{9F76231F-C4BB-49EE-BE5A-83FACC0FA7B5}"/>
              </a:ext>
            </a:extLst>
          </p:cNvPr>
          <p:cNvSpPr txBox="1"/>
          <p:nvPr/>
        </p:nvSpPr>
        <p:spPr>
          <a:xfrm>
            <a:off x="483654" y="1025388"/>
            <a:ext cx="1502334" cy="523220"/>
          </a:xfrm>
          <a:prstGeom prst="rect">
            <a:avLst/>
          </a:prstGeom>
          <a:noFill/>
        </p:spPr>
        <p:txBody>
          <a:bodyPr wrap="none" rtlCol="0">
            <a:spAutoFit/>
          </a:bodyPr>
          <a:lstStyle/>
          <a:p>
            <a:r>
              <a:rPr lang="en-AU" sz="2800" dirty="0">
                <a:latin typeface="Adobe Devanagari" panose="02040503050201020203"/>
              </a:rPr>
              <a:t>A) Spring</a:t>
            </a:r>
          </a:p>
        </p:txBody>
      </p:sp>
      <p:sp>
        <p:nvSpPr>
          <p:cNvPr id="12" name="TextBox 11">
            <a:extLst>
              <a:ext uri="{FF2B5EF4-FFF2-40B4-BE49-F238E27FC236}">
                <a16:creationId xmlns:a16="http://schemas.microsoft.com/office/drawing/2014/main" id="{5BEAFC10-1DD0-479D-AA61-318E003EBFC9}"/>
              </a:ext>
            </a:extLst>
          </p:cNvPr>
          <p:cNvSpPr txBox="1"/>
          <p:nvPr/>
        </p:nvSpPr>
        <p:spPr>
          <a:xfrm>
            <a:off x="9231174" y="986840"/>
            <a:ext cx="1625766" cy="523220"/>
          </a:xfrm>
          <a:prstGeom prst="rect">
            <a:avLst/>
          </a:prstGeom>
          <a:noFill/>
        </p:spPr>
        <p:txBody>
          <a:bodyPr wrap="none" rtlCol="0">
            <a:spAutoFit/>
          </a:bodyPr>
          <a:lstStyle/>
          <a:p>
            <a:r>
              <a:rPr lang="en-AU" sz="2800" dirty="0">
                <a:latin typeface="Adobe Devanagari" panose="02040503050201020203"/>
              </a:rPr>
              <a:t>D) Winter</a:t>
            </a:r>
          </a:p>
        </p:txBody>
      </p:sp>
      <p:sp>
        <p:nvSpPr>
          <p:cNvPr id="16" name="Text Placeholder 2">
            <a:extLst>
              <a:ext uri="{FF2B5EF4-FFF2-40B4-BE49-F238E27FC236}">
                <a16:creationId xmlns:a16="http://schemas.microsoft.com/office/drawing/2014/main" id="{7898974D-4A2C-4767-812D-A26656AD53DE}"/>
              </a:ext>
            </a:extLst>
          </p:cNvPr>
          <p:cNvSpPr txBox="1">
            <a:spLocks/>
          </p:cNvSpPr>
          <p:nvPr/>
        </p:nvSpPr>
        <p:spPr>
          <a:xfrm>
            <a:off x="306060" y="359998"/>
            <a:ext cx="7452026" cy="73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dirty="0">
                <a:latin typeface="Adobe Devanagari" panose="02040503050201020203"/>
              </a:rPr>
              <a:t>3.3.2 Results</a:t>
            </a:r>
          </a:p>
        </p:txBody>
      </p:sp>
      <p:sp>
        <p:nvSpPr>
          <p:cNvPr id="17" name="TextBox 16">
            <a:extLst>
              <a:ext uri="{FF2B5EF4-FFF2-40B4-BE49-F238E27FC236}">
                <a16:creationId xmlns:a16="http://schemas.microsoft.com/office/drawing/2014/main" id="{3274AD0E-604C-4095-8497-460B7EC8A7A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89002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6" y="1792324"/>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无法处理带有缺失值的数据，需要提前进行数据处理</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7" y="2840748"/>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由于多个模型叠加，增加了运算量</a:t>
            </a:r>
            <a:endParaRPr lang="en-US" sz="2800" b="0" dirty="0">
              <a:solidFill>
                <a:prstClr val="black"/>
              </a:solidFill>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6" y="3762974"/>
            <a:ext cx="9153299" cy="998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需要一定的数据样本，否则会造成过拟合</a:t>
            </a:r>
            <a:endParaRPr lang="en-US" sz="2800" b="0" dirty="0">
              <a:solidFill>
                <a:prstClr val="black"/>
              </a:solidFill>
              <a:latin typeface="Arial" panose="020B0604020202020204" pitchFamily="34" charset="0"/>
              <a:cs typeface="Arial" panose="020B0604020202020204" pitchFamily="34" charset="0"/>
            </a:endParaRP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LIMITATIONS</a:t>
            </a: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11665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Using Deep Ensemble Machine Learning in R</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27/</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5141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 indoor, toaster, plastic&#10;&#10;Description automatically generated">
            <a:extLst>
              <a:ext uri="{FF2B5EF4-FFF2-40B4-BE49-F238E27FC236}">
                <a16:creationId xmlns:a16="http://schemas.microsoft.com/office/drawing/2014/main" id="{AA1907A3-DFEC-44DE-832F-79B35BB1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7" y="884936"/>
            <a:ext cx="10905066" cy="4580127"/>
          </a:xfrm>
          <a:prstGeom prst="rect">
            <a:avLst/>
          </a:prstGeom>
          <a:ln>
            <a:noFill/>
          </a:ln>
          <a:effectLst>
            <a:softEdge rad="112500"/>
          </a:effectLst>
        </p:spPr>
      </p:pic>
      <p:sp>
        <p:nvSpPr>
          <p:cNvPr id="2" name="TextBox 1">
            <a:extLst>
              <a:ext uri="{FF2B5EF4-FFF2-40B4-BE49-F238E27FC236}">
                <a16:creationId xmlns:a16="http://schemas.microsoft.com/office/drawing/2014/main" id="{36CC14C3-E4CD-97F7-B115-94121EBAA0A9}"/>
              </a:ext>
            </a:extLst>
          </p:cNvPr>
          <p:cNvSpPr txBox="1"/>
          <p:nvPr/>
        </p:nvSpPr>
        <p:spPr>
          <a:xfrm>
            <a:off x="3482940" y="5465063"/>
            <a:ext cx="4880224" cy="523220"/>
          </a:xfrm>
          <a:prstGeom prst="rect">
            <a:avLst/>
          </a:prstGeom>
          <a:noFill/>
        </p:spPr>
        <p:txBody>
          <a:bodyPr wrap="square" rtlCol="0">
            <a:spAutoFit/>
          </a:bodyPr>
          <a:lstStyle/>
          <a:p>
            <a:pPr algn="ctr"/>
            <a:r>
              <a:rPr lang="en-AU" sz="2800" dirty="0">
                <a:latin typeface="Arial" panose="020B0604020202020204" pitchFamily="34" charset="0"/>
                <a:cs typeface="Arial" panose="020B0604020202020204" pitchFamily="34" charset="0"/>
              </a:rPr>
              <a:t>Wenhua.yu@monash.edu</a:t>
            </a:r>
          </a:p>
        </p:txBody>
      </p:sp>
      <p:sp>
        <p:nvSpPr>
          <p:cNvPr id="4" name="TextBox 3">
            <a:extLst>
              <a:ext uri="{FF2B5EF4-FFF2-40B4-BE49-F238E27FC236}">
                <a16:creationId xmlns:a16="http://schemas.microsoft.com/office/drawing/2014/main" id="{A6E2FA9E-DE68-634E-457E-38050AE1D86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162181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kern="1200" dirty="0">
                <a:solidFill>
                  <a:schemeClr val="tx1"/>
                </a:solidFill>
                <a:latin typeface="Adobe Devanagari" panose="02040503050201020203"/>
                <a:ea typeface="+mj-ea"/>
                <a:cs typeface="+mj-cs"/>
              </a:rPr>
              <a:t>Model hyper-parameters and computing cost information for DEML</a:t>
            </a:r>
          </a:p>
        </p:txBody>
      </p:sp>
      <p:graphicFrame>
        <p:nvGraphicFramePr>
          <p:cNvPr id="9" name="Table 8">
            <a:extLst>
              <a:ext uri="{FF2B5EF4-FFF2-40B4-BE49-F238E27FC236}">
                <a16:creationId xmlns:a16="http://schemas.microsoft.com/office/drawing/2014/main" id="{DDE8288F-DBE7-4CFE-A566-29294A6A7CDA}"/>
              </a:ext>
            </a:extLst>
          </p:cNvPr>
          <p:cNvGraphicFramePr>
            <a:graphicFrameLocks noGrp="1"/>
          </p:cNvGraphicFramePr>
          <p:nvPr>
            <p:extLst>
              <p:ext uri="{D42A27DB-BD31-4B8C-83A1-F6EECF244321}">
                <p14:modId xmlns:p14="http://schemas.microsoft.com/office/powerpoint/2010/main" val="2598226945"/>
              </p:ext>
            </p:extLst>
          </p:nvPr>
        </p:nvGraphicFramePr>
        <p:xfrm>
          <a:off x="616620" y="1069274"/>
          <a:ext cx="10286998" cy="5147439"/>
        </p:xfrm>
        <a:graphic>
          <a:graphicData uri="http://schemas.openxmlformats.org/drawingml/2006/table">
            <a:tbl>
              <a:tblPr firstRow="1" firstCol="1" bandRow="1">
                <a:tableStyleId>{5C22544A-7EE6-4342-B048-85BDC9FD1C3A}</a:tableStyleId>
              </a:tblPr>
              <a:tblGrid>
                <a:gridCol w="1383630">
                  <a:extLst>
                    <a:ext uri="{9D8B030D-6E8A-4147-A177-3AD203B41FA5}">
                      <a16:colId xmlns:a16="http://schemas.microsoft.com/office/drawing/2014/main" val="2615636832"/>
                    </a:ext>
                  </a:extLst>
                </a:gridCol>
                <a:gridCol w="5170994">
                  <a:extLst>
                    <a:ext uri="{9D8B030D-6E8A-4147-A177-3AD203B41FA5}">
                      <a16:colId xmlns:a16="http://schemas.microsoft.com/office/drawing/2014/main" val="1226659967"/>
                    </a:ext>
                  </a:extLst>
                </a:gridCol>
                <a:gridCol w="1732726">
                  <a:extLst>
                    <a:ext uri="{9D8B030D-6E8A-4147-A177-3AD203B41FA5}">
                      <a16:colId xmlns:a16="http://schemas.microsoft.com/office/drawing/2014/main" val="2862004604"/>
                    </a:ext>
                  </a:extLst>
                </a:gridCol>
                <a:gridCol w="1999648">
                  <a:extLst>
                    <a:ext uri="{9D8B030D-6E8A-4147-A177-3AD203B41FA5}">
                      <a16:colId xmlns:a16="http://schemas.microsoft.com/office/drawing/2014/main" val="4229516095"/>
                    </a:ext>
                  </a:extLst>
                </a:gridCol>
              </a:tblGrid>
              <a:tr h="648082">
                <a:tc>
                  <a:txBody>
                    <a:bodyPr/>
                    <a:lstStyle/>
                    <a:p>
                      <a:pPr algn="ctr">
                        <a:lnSpc>
                          <a:spcPct val="107000"/>
                        </a:lnSpc>
                        <a:spcAft>
                          <a:spcPts val="800"/>
                        </a:spcAft>
                      </a:pPr>
                      <a:r>
                        <a:rPr lang="en-AU" sz="2200" dirty="0">
                          <a:effectLst/>
                        </a:rPr>
                        <a:t>Model </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Main Hyper-parameters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 package</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Time cost for 10,000 cases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290676738"/>
                  </a:ext>
                </a:extLst>
              </a:tr>
              <a:tr h="316701">
                <a:tc>
                  <a:txBody>
                    <a:bodyPr/>
                    <a:lstStyle/>
                    <a:p>
                      <a:pPr algn="ctr">
                        <a:lnSpc>
                          <a:spcPct val="107000"/>
                        </a:lnSpc>
                        <a:spcAft>
                          <a:spcPts val="800"/>
                        </a:spcAft>
                      </a:pPr>
                      <a:r>
                        <a:rPr lang="en-AU" sz="2200">
                          <a:effectLst/>
                        </a:rPr>
                        <a:t>GLM</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alpha = 1, nlambda = 100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glmnet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44.1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133976754"/>
                  </a:ext>
                </a:extLst>
              </a:tr>
              <a:tr h="979461">
                <a:tc>
                  <a:txBody>
                    <a:bodyPr/>
                    <a:lstStyle/>
                    <a:p>
                      <a:pPr algn="ctr">
                        <a:lnSpc>
                          <a:spcPct val="107000"/>
                        </a:lnSpc>
                        <a:spcAft>
                          <a:spcPts val="800"/>
                        </a:spcAft>
                      </a:pPr>
                      <a:r>
                        <a:rPr lang="en-AU" sz="2200" dirty="0">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n.trees</a:t>
                      </a:r>
                      <a:r>
                        <a:rPr lang="en-AU" sz="2200" dirty="0">
                          <a:effectLst/>
                        </a:rPr>
                        <a:t> = 100, </a:t>
                      </a:r>
                      <a:r>
                        <a:rPr lang="en-AU" sz="2200" dirty="0" err="1">
                          <a:effectLst/>
                        </a:rPr>
                        <a:t>interaction.depth</a:t>
                      </a:r>
                      <a:r>
                        <a:rPr lang="en-AU" sz="2200" dirty="0">
                          <a:effectLst/>
                        </a:rPr>
                        <a:t> = 1,n.minobsinnode = 10, shrinkage = 0.1, </a:t>
                      </a:r>
                      <a:r>
                        <a:rPr lang="en-AU" sz="2200" dirty="0" err="1">
                          <a:effectLst/>
                        </a:rPr>
                        <a:t>bag.fraction</a:t>
                      </a:r>
                      <a:r>
                        <a:rPr lang="en-AU" sz="2200" dirty="0">
                          <a:effectLst/>
                        </a:rPr>
                        <a:t> = 0.5,</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14.15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438210515"/>
                  </a:ext>
                </a:extLst>
              </a:tr>
              <a:tr h="648082">
                <a:tc>
                  <a:txBody>
                    <a:bodyPr/>
                    <a:lstStyle/>
                    <a:p>
                      <a:pPr algn="ctr">
                        <a:lnSpc>
                          <a:spcPct val="107000"/>
                        </a:lnSpc>
                        <a:spcAft>
                          <a:spcPts val="800"/>
                        </a:spcAft>
                      </a:pPr>
                      <a:r>
                        <a:rPr lang="en-AU" sz="2200" dirty="0">
                          <a:effectLst/>
                        </a:rPr>
                        <a:t>SVM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gamma = 0.1, tolerance=0.001, epsilon =0.1</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e1071</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2.97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398095790"/>
                  </a:ext>
                </a:extLst>
              </a:tr>
              <a:tr h="316701">
                <a:tc>
                  <a:txBody>
                    <a:bodyPr/>
                    <a:lstStyle/>
                    <a:p>
                      <a:pPr algn="ctr">
                        <a:lnSpc>
                          <a:spcPct val="107000"/>
                        </a:lnSpc>
                        <a:spcAft>
                          <a:spcPts val="800"/>
                        </a:spcAft>
                      </a:pPr>
                      <a:r>
                        <a:rPr lang="en-AU" sz="2200">
                          <a:effectLst/>
                        </a:rPr>
                        <a:t>RF</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mtry=4, num.trees = 500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ranger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30.4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2152338972"/>
                  </a:ext>
                </a:extLst>
              </a:tr>
              <a:tr h="648082">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ntrees = 1000, max_depth = 4,</a:t>
                      </a:r>
                      <a:br>
                        <a:rPr lang="en-AU" sz="2200">
                          <a:effectLst/>
                        </a:rPr>
                      </a:br>
                      <a:r>
                        <a:rPr lang="en-AU" sz="2200">
                          <a:effectLst/>
                        </a:rPr>
                        <a:t>  shrinkage = 0.1, minobspernode = 10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5.00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012557817"/>
                  </a:ext>
                </a:extLst>
              </a:tr>
              <a:tr h="648082">
                <a:tc>
                  <a:txBody>
                    <a:bodyPr/>
                    <a:lstStyle/>
                    <a:p>
                      <a:pPr algn="ctr">
                        <a:lnSpc>
                          <a:spcPct val="107000"/>
                        </a:lnSpc>
                        <a:spcAft>
                          <a:spcPts val="800"/>
                        </a:spcAft>
                      </a:pPr>
                      <a:r>
                        <a:rPr lang="en-AU" sz="2200" dirty="0">
                          <a:effectLst/>
                        </a:rPr>
                        <a:t>SL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SuperLearner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6.35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111876688"/>
                  </a:ext>
                </a:extLst>
              </a:tr>
              <a:tr h="648082">
                <a:tc>
                  <a:txBody>
                    <a:bodyPr/>
                    <a:lstStyle/>
                    <a:p>
                      <a:pPr algn="ctr">
                        <a:lnSpc>
                          <a:spcPct val="107000"/>
                        </a:lnSpc>
                        <a:spcAft>
                          <a:spcPts val="800"/>
                        </a:spcAft>
                      </a:pPr>
                      <a:r>
                        <a:rPr lang="en-AU" sz="2200" dirty="0">
                          <a:effectLst/>
                        </a:rPr>
                        <a:t>DEML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GLM,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deeper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dirty="0">
                          <a:effectLst/>
                        </a:rPr>
                        <a:t>11.98 mins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899792702"/>
                  </a:ext>
                </a:extLst>
              </a:tr>
            </a:tbl>
          </a:graphicData>
        </a:graphic>
      </p:graphicFrame>
      <p:sp>
        <p:nvSpPr>
          <p:cNvPr id="15" name="TextBox 14">
            <a:extLst>
              <a:ext uri="{FF2B5EF4-FFF2-40B4-BE49-F238E27FC236}">
                <a16:creationId xmlns:a16="http://schemas.microsoft.com/office/drawing/2014/main" id="{70ACE64D-4ADB-4D0D-9AA9-741D680A7DB9}"/>
              </a:ext>
            </a:extLst>
          </p:cNvPr>
          <p:cNvSpPr txBox="1"/>
          <p:nvPr/>
        </p:nvSpPr>
        <p:spPr>
          <a:xfrm>
            <a:off x="616620" y="6244752"/>
            <a:ext cx="8733120" cy="646331"/>
          </a:xfrm>
          <a:prstGeom prst="rect">
            <a:avLst/>
          </a:prstGeom>
          <a:noFill/>
        </p:spPr>
        <p:txBody>
          <a:bodyPr wrap="square">
            <a:spAutoFit/>
          </a:bodyPr>
          <a:lstStyle/>
          <a:p>
            <a:r>
              <a:rPr lang="en-AU" sz="1800" dirty="0">
                <a:effectLst/>
                <a:latin typeface="Adobe Devanagari" panose="02040503050201020203"/>
                <a:ea typeface="DengXian" panose="02010600030101010101" pitchFamily="2" charset="-122"/>
              </a:rPr>
              <a:t>The CPU time cost was calculated using Intel(R) Core(TM) i7-1165G7 @ 2.80GHz with 4 physical cores paralleling computing.</a:t>
            </a:r>
            <a:endParaRPr lang="en-AU" dirty="0">
              <a:latin typeface="Adobe Devanagari" panose="02040503050201020203"/>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19134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pic>
        <p:nvPicPr>
          <p:cNvPr id="16" name="图片 4" descr="machine learning">
            <a:extLst>
              <a:ext uri="{FF2B5EF4-FFF2-40B4-BE49-F238E27FC236}">
                <a16:creationId xmlns:a16="http://schemas.microsoft.com/office/drawing/2014/main" id="{4A7BDAD0-4AD8-E127-EBBF-EC22FB857E8B}"/>
              </a:ext>
            </a:extLst>
          </p:cNvPr>
          <p:cNvPicPr>
            <a:picLocks noChangeAspect="1"/>
          </p:cNvPicPr>
          <p:nvPr/>
        </p:nvPicPr>
        <p:blipFill>
          <a:blip r:embed="rId3"/>
          <a:stretch>
            <a:fillRect/>
          </a:stretch>
        </p:blipFill>
        <p:spPr>
          <a:xfrm>
            <a:off x="2087899" y="1096953"/>
            <a:ext cx="7343480" cy="5535313"/>
          </a:xfrm>
          <a:prstGeom prst="rect">
            <a:avLst/>
          </a:prstGeom>
        </p:spPr>
      </p:pic>
    </p:spTree>
    <p:extLst>
      <p:ext uri="{BB962C8B-B14F-4D97-AF65-F5344CB8AC3E}">
        <p14:creationId xmlns:p14="http://schemas.microsoft.com/office/powerpoint/2010/main" val="308892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1">
            <a:extLst>
              <a:ext uri="{FF2B5EF4-FFF2-40B4-BE49-F238E27FC236}">
                <a16:creationId xmlns:a16="http://schemas.microsoft.com/office/drawing/2014/main" id="{DC90262B-1805-9EC3-6A1F-4276AACC5FBC}"/>
              </a:ext>
            </a:extLst>
          </p:cNvPr>
          <p:cNvSpPr txBox="1">
            <a:spLocks/>
          </p:cNvSpPr>
          <p:nvPr/>
        </p:nvSpPr>
        <p:spPr>
          <a:xfrm>
            <a:off x="997772" y="1439968"/>
            <a:ext cx="9944205" cy="5052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cs typeface="Arial" panose="020B0604020202020204" pitchFamily="34" charset="0"/>
              </a:rPr>
              <a:t> 在Bagging中,我们基于Boostrap的抽样训练了B棵决策树,在每棵决策树里，树的每一次分裂都考虑了所有的Feature。</a:t>
            </a:r>
          </a:p>
          <a:p>
            <a:r>
              <a:rPr lang="zh-CN" altLang="en-US" sz="2400" dirty="0">
                <a:latin typeface="Arial" panose="020B0604020202020204" pitchFamily="34" charset="0"/>
                <a:cs typeface="Arial" panose="020B0604020202020204" pitchFamily="34" charset="0"/>
              </a:rPr>
              <a:t>随机森林里，树的分裂不是考虑所有的Feature,而是只考虑部分Feature。</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采样：</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行采样，采用有放回的方式，也就是在采样得到的样本集合中，可能有重复的样本。假设输入样本为N个,那么采样的样本也为N个。</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列采样，从M个feature中,选择m个(m « M)，有放回采样</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完全分裂</a:t>
            </a:r>
          </a:p>
          <a:p>
            <a:pPr marL="609585" lvl="1" indent="0">
              <a:buFont typeface="Arial" panose="020B0604020202020204" pitchFamily="34" charset="0"/>
              <a:buNone/>
            </a:pPr>
            <a:r>
              <a:rPr lang="zh-CN" altLang="en-US" dirty="0">
                <a:latin typeface="Arial" panose="020B0604020202020204" pitchFamily="34" charset="0"/>
                <a:cs typeface="Arial" panose="020B0604020202020204" pitchFamily="34" charset="0"/>
              </a:rPr>
              <a:t>      不需要树的剪枝。决策树的某一个叶子节点要么是无法继续分裂的，要么里面所有样本都指向同一个分类。</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由于之前的两个随机采样的过程保证了随机性,所以就算不剪枝,也不会出现over-fitting。</a:t>
            </a:r>
          </a:p>
        </p:txBody>
      </p:sp>
    </p:spTree>
    <p:extLst>
      <p:ext uri="{BB962C8B-B14F-4D97-AF65-F5344CB8AC3E}">
        <p14:creationId xmlns:p14="http://schemas.microsoft.com/office/powerpoint/2010/main" val="3365566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 </a:t>
            </a:r>
            <a:r>
              <a:rPr lang="zh-CN" altLang="en-US" sz="3900" dirty="0"/>
              <a:t>优缺点</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7" name="内容占位符 1">
            <a:extLst>
              <a:ext uri="{FF2B5EF4-FFF2-40B4-BE49-F238E27FC236}">
                <a16:creationId xmlns:a16="http://schemas.microsoft.com/office/drawing/2014/main" id="{C684C3CC-733A-C8A4-FF97-340EAE96EE06}"/>
              </a:ext>
            </a:extLst>
          </p:cNvPr>
          <p:cNvSpPr txBox="1">
            <a:spLocks/>
          </p:cNvSpPr>
          <p:nvPr/>
        </p:nvSpPr>
        <p:spPr>
          <a:xfrm>
            <a:off x="1253447" y="1357208"/>
            <a:ext cx="9263847" cy="45401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优点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可以进行特征重要性排序</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对数据缺失值、异常值不敏感，适用性广泛</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对数据类型不敏感，可用于分类和回归分析</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可处理大型高维数据，可以方便进行并行化计算</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可应用与不平衡数据</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可用于非监督学习中的聚类分析、异常值检测等</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减少了方差，模型不易过拟合</a:t>
            </a:r>
          </a:p>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缺点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模型不易解释，存在黑箱理论</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对于回归问题，模型预测值不能超处训练数据范围</a:t>
            </a:r>
          </a:p>
        </p:txBody>
      </p:sp>
    </p:spTree>
    <p:extLst>
      <p:ext uri="{BB962C8B-B14F-4D97-AF65-F5344CB8AC3E}">
        <p14:creationId xmlns:p14="http://schemas.microsoft.com/office/powerpoint/2010/main" val="56786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AU" altLang="zh-CN" sz="3900" dirty="0"/>
              <a:t>Bagging </a:t>
            </a:r>
            <a:r>
              <a:rPr lang="zh-CN" altLang="en-US" sz="3900" dirty="0"/>
              <a:t>与</a:t>
            </a:r>
            <a:r>
              <a:rPr lang="en-AU" altLang="zh-CN" sz="3900" dirty="0"/>
              <a:t>Boosting</a:t>
            </a:r>
            <a:r>
              <a:rPr lang="zh-CN" altLang="en-US" sz="3900" dirty="0"/>
              <a:t>的区别</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4">
            <a:extLst>
              <a:ext uri="{FF2B5EF4-FFF2-40B4-BE49-F238E27FC236}">
                <a16:creationId xmlns:a16="http://schemas.microsoft.com/office/drawing/2014/main" id="{A8B10767-81E2-1848-DA68-FABDD583128C}"/>
              </a:ext>
            </a:extLst>
          </p:cNvPr>
          <p:cNvSpPr txBox="1">
            <a:spLocks/>
          </p:cNvSpPr>
          <p:nvPr/>
        </p:nvSpPr>
        <p:spPr>
          <a:xfrm>
            <a:off x="688367" y="1433608"/>
            <a:ext cx="10284433" cy="4595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取样方式不同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采用均匀取样，训练集随机选择，</a:t>
            </a:r>
            <a:r>
              <a:rPr lang="zh-CN" altLang="en-US" dirty="0">
                <a:latin typeface="Arial" panose="020B0604020202020204" pitchFamily="34" charset="0"/>
                <a:cs typeface="Arial" panose="020B0604020202020204" pitchFamily="34" charset="0"/>
                <a:sym typeface="+mn-ea"/>
              </a:rPr>
              <a:t>各轮训练集之间相互独立</a:t>
            </a:r>
            <a:r>
              <a:rPr lang="zh-CN" altLang="en-US" dirty="0">
                <a:latin typeface="Arial" panose="020B0604020202020204" pitchFamily="34" charset="0"/>
                <a:cs typeface="Arial" panose="020B0604020202020204" pitchFamily="34" charset="0"/>
              </a:rPr>
              <a:t>；</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根据错误率来取样，</a:t>
            </a:r>
            <a:r>
              <a:rPr lang="zh-CN" altLang="en-US" dirty="0">
                <a:latin typeface="Arial" panose="020B0604020202020204" pitchFamily="34" charset="0"/>
                <a:cs typeface="Arial" panose="020B0604020202020204" pitchFamily="34" charset="0"/>
                <a:sym typeface="+mn-ea"/>
              </a:rPr>
              <a:t>各轮训练集的选择与前面各轮的学习结果有关，</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的分类精度要优于</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预测函数不同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的各个预测函数没有权重；</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是有权重的；</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学习效率不同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的各个预测函数可以并行生成，</a:t>
            </a:r>
            <a:r>
              <a:rPr lang="zh-CN" altLang="en-US" dirty="0">
                <a:latin typeface="Arial" panose="020B0604020202020204" pitchFamily="34" charset="0"/>
                <a:cs typeface="Arial" panose="020B0604020202020204" pitchFamily="34" charset="0"/>
                <a:sym typeface="+mn-ea"/>
              </a:rPr>
              <a:t>并行训练节省大量时间开销</a:t>
            </a:r>
            <a:endParaRPr lang="zh-CN" altLang="en-US" dirty="0">
              <a:latin typeface="Arial" panose="020B0604020202020204" pitchFamily="34" charset="0"/>
              <a:cs typeface="Arial" panose="020B0604020202020204" pitchFamily="34" charset="0"/>
            </a:endParaRP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的各个预测函数只能顺序生成。</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都可以有效地提高分类的准确性。在大多数数据集中，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的准确性比</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高。在有些数据集中，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会引起退化</a:t>
            </a:r>
            <a:r>
              <a:rPr lang="en-US" altLang="zh-CN" dirty="0">
                <a:latin typeface="Arial" panose="020B0604020202020204" pitchFamily="34" charset="0"/>
                <a:cs typeface="Arial" panose="020B0604020202020204" pitchFamily="34" charset="0"/>
              </a:rPr>
              <a:t>— Overfit</a:t>
            </a:r>
            <a:r>
              <a:rPr lang="zh-CN" alt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81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dirty="0"/>
              <a:t>Reference</a:t>
            </a:r>
          </a:p>
          <a:p>
            <a:endParaRPr lang="en-AU" dirty="0"/>
          </a:p>
        </p:txBody>
      </p:sp>
      <p:sp>
        <p:nvSpPr>
          <p:cNvPr id="4" name="Text Placeholder 3"/>
          <p:cNvSpPr>
            <a:spLocks noGrp="1"/>
          </p:cNvSpPr>
          <p:nvPr>
            <p:ph type="body" sz="quarter" idx="14"/>
          </p:nvPr>
        </p:nvSpPr>
        <p:spPr>
          <a:xfrm>
            <a:off x="570155" y="1324215"/>
            <a:ext cx="8786569" cy="2384963"/>
          </a:xfrm>
        </p:spPr>
        <p:txBody>
          <a:bodyPr>
            <a:normAutofit/>
          </a:bodyPr>
          <a:lstStyle/>
          <a:p>
            <a:pPr marL="342900" indent="-342900">
              <a:buAutoNum type="arabicPeriod"/>
            </a:pPr>
            <a:r>
              <a:rPr lang="en-US" altLang="zh-CN" sz="1800" b="0" u="sng" dirty="0">
                <a:latin typeface="Segoe UI" panose="020B0502040204020203" pitchFamily="34" charset="0"/>
              </a:rPr>
              <a:t>1.</a:t>
            </a:r>
            <a:r>
              <a:rPr lang="zh-CN" altLang="en-US" sz="1800" b="0" u="sng" dirty="0">
                <a:latin typeface="Segoe UI" panose="020B0502040204020203" pitchFamily="34" charset="0"/>
              </a:rPr>
              <a:t>李航，</a:t>
            </a:r>
            <a:r>
              <a:rPr lang="en-US" altLang="zh-CN" sz="1800" b="0" u="sng" dirty="0">
                <a:latin typeface="Segoe UI" panose="020B0502040204020203" pitchFamily="34" charset="0"/>
              </a:rPr>
              <a:t>《</a:t>
            </a:r>
            <a:r>
              <a:rPr lang="zh-CN" altLang="en-US" sz="1800" b="0" u="sng" dirty="0">
                <a:latin typeface="Segoe UI" panose="020B0502040204020203" pitchFamily="34" charset="0"/>
              </a:rPr>
              <a:t>统计学习方法</a:t>
            </a:r>
            <a:r>
              <a:rPr lang="en-US" altLang="zh-CN" sz="1800" b="0" u="sng" dirty="0">
                <a:latin typeface="Segoe UI" panose="020B0502040204020203" pitchFamily="34" charset="0"/>
              </a:rPr>
              <a:t>》</a:t>
            </a:r>
            <a:r>
              <a:rPr lang="zh-CN" altLang="en-US" sz="1800" b="0" u="sng" dirty="0">
                <a:latin typeface="Segoe UI" panose="020B0502040204020203" pitchFamily="34" charset="0"/>
              </a:rPr>
              <a:t>，清华大学出版社，</a:t>
            </a:r>
            <a:r>
              <a:rPr lang="en-US" altLang="zh-CN" sz="1800" b="0" u="sng" dirty="0">
                <a:latin typeface="Segoe UI" panose="020B0502040204020203" pitchFamily="34" charset="0"/>
              </a:rPr>
              <a:t>2012</a:t>
            </a:r>
          </a:p>
          <a:p>
            <a:pPr marL="342900" indent="-342900">
              <a:buAutoNum type="arabicPeriod"/>
            </a:pPr>
            <a:r>
              <a:rPr lang="en-US" altLang="zh-CN" sz="1800" b="0" u="sng" dirty="0">
                <a:latin typeface="Segoe UI" panose="020B0502040204020203" pitchFamily="34" charset="0"/>
              </a:rPr>
              <a:t>2.</a:t>
            </a:r>
            <a:r>
              <a:rPr lang="en-US" sz="1800" b="0" u="sng" dirty="0">
                <a:latin typeface="Segoe UI" panose="020B0502040204020203" pitchFamily="34" charset="0"/>
              </a:rPr>
              <a:t>Statistics Versus Machine Learning – Larry Wasserman：</a:t>
            </a:r>
          </a:p>
          <a:p>
            <a:pPr marL="342900" indent="-342900">
              <a:buAutoNum type="arabicPeriod"/>
            </a:pPr>
            <a:r>
              <a:rPr lang="en-US" sz="1800" b="0" u="sng" dirty="0">
                <a:latin typeface="Segoe UI" panose="020B0502040204020203" pitchFamily="34" charset="0"/>
              </a:rPr>
              <a:t>https://www.52ml.net/14463.html</a:t>
            </a:r>
          </a:p>
          <a:p>
            <a:pPr marL="342900" indent="-342900">
              <a:buAutoNum type="arabicPeriod"/>
            </a:pPr>
            <a:r>
              <a:rPr lang="en-US" sz="1800" b="0" u="sng" dirty="0">
                <a:latin typeface="Segoe UI" panose="020B0502040204020203" pitchFamily="34" charset="0"/>
              </a:rPr>
              <a:t>3.</a:t>
            </a:r>
            <a:r>
              <a:rPr lang="zh-CN" altLang="en-US" sz="1800" b="0" u="sng" dirty="0">
                <a:latin typeface="Segoe UI" panose="020B0502040204020203" pitchFamily="34" charset="0"/>
              </a:rPr>
              <a:t>从统计学角度看待机器学习： </a:t>
            </a:r>
            <a:r>
              <a:rPr lang="en-US" sz="1800" b="0" u="sng" dirty="0">
                <a:latin typeface="Segoe UI" panose="020B0502040204020203" pitchFamily="34" charset="0"/>
              </a:rPr>
              <a:t>https://www.52ml.net/14472.html</a:t>
            </a:r>
          </a:p>
          <a:p>
            <a:pPr marL="342900" indent="-342900">
              <a:buAutoNum type="arabicPeriod"/>
            </a:pPr>
            <a:r>
              <a:rPr lang="en-US" sz="1800" b="0" u="sng" dirty="0">
                <a:latin typeface="Segoe UI" panose="020B0502040204020203" pitchFamily="34" charset="0"/>
              </a:rPr>
              <a:t>4.</a:t>
            </a:r>
            <a:r>
              <a:rPr lang="zh-CN" altLang="en-US" sz="1800" b="0" u="sng" dirty="0">
                <a:latin typeface="Segoe UI" panose="020B0502040204020203" pitchFamily="34" charset="0"/>
              </a:rPr>
              <a:t>机器学习与统计学的区别：</a:t>
            </a:r>
            <a:r>
              <a:rPr lang="en-US" sz="1800" b="0" u="sng" dirty="0">
                <a:latin typeface="Segoe UI" panose="020B0502040204020203" pitchFamily="34" charset="0"/>
              </a:rPr>
              <a:t>http://www.52ml.net/14518.html</a:t>
            </a:r>
          </a:p>
          <a:p>
            <a:pPr marL="342900" indent="-342900">
              <a:buAutoNum type="arabicPeriod"/>
            </a:pPr>
            <a:endParaRPr lang="en-US" sz="1800" b="0" u="sng" dirty="0">
              <a:latin typeface="Segoe UI" panose="020B0502040204020203" pitchFamily="34" charset="0"/>
            </a:endParaRPr>
          </a:p>
          <a:p>
            <a:endParaRPr lang="en-AU" dirty="0"/>
          </a:p>
        </p:txBody>
      </p:sp>
      <p:pic>
        <p:nvPicPr>
          <p:cNvPr id="6" name="图片 5" descr="乐享数据二维码">
            <a:extLst>
              <a:ext uri="{FF2B5EF4-FFF2-40B4-BE49-F238E27FC236}">
                <a16:creationId xmlns:a16="http://schemas.microsoft.com/office/drawing/2014/main" id="{F80E025D-A751-0770-7434-482529C13C58}"/>
              </a:ext>
            </a:extLst>
          </p:cNvPr>
          <p:cNvPicPr>
            <a:picLocks noChangeAspect="1"/>
          </p:cNvPicPr>
          <p:nvPr/>
        </p:nvPicPr>
        <p:blipFill>
          <a:blip r:embed="rId3"/>
          <a:stretch>
            <a:fillRect/>
          </a:stretch>
        </p:blipFill>
        <p:spPr>
          <a:xfrm>
            <a:off x="7180922" y="4181870"/>
            <a:ext cx="2703830" cy="2703830"/>
          </a:xfrm>
          <a:prstGeom prst="rect">
            <a:avLst/>
          </a:prstGeom>
        </p:spPr>
      </p:pic>
    </p:spTree>
    <p:extLst>
      <p:ext uri="{BB962C8B-B14F-4D97-AF65-F5344CB8AC3E}">
        <p14:creationId xmlns:p14="http://schemas.microsoft.com/office/powerpoint/2010/main" val="389997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TextBox 5">
            <a:extLst>
              <a:ext uri="{FF2B5EF4-FFF2-40B4-BE49-F238E27FC236}">
                <a16:creationId xmlns:a16="http://schemas.microsoft.com/office/drawing/2014/main" id="{BEB43E4E-A001-7A22-9EB1-207F0D0C81D4}"/>
              </a:ext>
            </a:extLst>
          </p:cNvPr>
          <p:cNvSpPr txBox="1"/>
          <p:nvPr/>
        </p:nvSpPr>
        <p:spPr>
          <a:xfrm>
            <a:off x="570155" y="1380933"/>
            <a:ext cx="10156065" cy="830997"/>
          </a:xfrm>
          <a:prstGeom prst="rect">
            <a:avLst/>
          </a:prstGeom>
          <a:noFill/>
        </p:spPr>
        <p:txBody>
          <a:bodyPr wrap="square">
            <a:spAutoFit/>
          </a:bodyPr>
          <a:lstStyle/>
          <a:p>
            <a:r>
              <a:rPr lang="zh-CN" altLang="en-US" sz="2400" dirty="0">
                <a:latin typeface="Arial" panose="020B0604020202020204" pitchFamily="34" charset="0"/>
                <a:cs typeface="Arial" panose="020B0604020202020204" pitchFamily="34" charset="0"/>
              </a:rPr>
              <a:t>机器学习是给定一些训练样本（x，y），让计算机自动寻找一个决策函数f(.)来建立x与y的关系。</a:t>
            </a:r>
          </a:p>
        </p:txBody>
      </p:sp>
      <p:pic>
        <p:nvPicPr>
          <p:cNvPr id="7" name="图片 5" descr="statisticalvsml1">
            <a:extLst>
              <a:ext uri="{FF2B5EF4-FFF2-40B4-BE49-F238E27FC236}">
                <a16:creationId xmlns:a16="http://schemas.microsoft.com/office/drawing/2014/main" id="{9C0CFB2F-528B-C2A7-84C7-1E3F9FBB1C2A}"/>
              </a:ext>
            </a:extLst>
          </p:cNvPr>
          <p:cNvPicPr>
            <a:picLocks noChangeAspect="1"/>
          </p:cNvPicPr>
          <p:nvPr/>
        </p:nvPicPr>
        <p:blipFill>
          <a:blip r:embed="rId3"/>
          <a:stretch>
            <a:fillRect/>
          </a:stretch>
        </p:blipFill>
        <p:spPr>
          <a:xfrm>
            <a:off x="1690887" y="2388451"/>
            <a:ext cx="4682372" cy="1128405"/>
          </a:xfrm>
          <a:prstGeom prst="rect">
            <a:avLst/>
          </a:prstGeom>
        </p:spPr>
      </p:pic>
      <p:pic>
        <p:nvPicPr>
          <p:cNvPr id="8" name="图片 7" descr="statisticalvsml2">
            <a:extLst>
              <a:ext uri="{FF2B5EF4-FFF2-40B4-BE49-F238E27FC236}">
                <a16:creationId xmlns:a16="http://schemas.microsoft.com/office/drawing/2014/main" id="{78329418-DC97-C92F-2D74-47539776A604}"/>
              </a:ext>
            </a:extLst>
          </p:cNvPr>
          <p:cNvPicPr>
            <a:picLocks noChangeAspect="1"/>
          </p:cNvPicPr>
          <p:nvPr/>
        </p:nvPicPr>
        <p:blipFill>
          <a:blip r:embed="rId4"/>
          <a:stretch>
            <a:fillRect/>
          </a:stretch>
        </p:blipFill>
        <p:spPr>
          <a:xfrm>
            <a:off x="1919935" y="4525577"/>
            <a:ext cx="4573597" cy="1860343"/>
          </a:xfrm>
          <a:prstGeom prst="rect">
            <a:avLst/>
          </a:prstGeom>
        </p:spPr>
      </p:pic>
      <p:sp>
        <p:nvSpPr>
          <p:cNvPr id="10" name="TextBox 9">
            <a:extLst>
              <a:ext uri="{FF2B5EF4-FFF2-40B4-BE49-F238E27FC236}">
                <a16:creationId xmlns:a16="http://schemas.microsoft.com/office/drawing/2014/main" id="{249A1F29-240D-2419-E28F-48F1EAC63878}"/>
              </a:ext>
            </a:extLst>
          </p:cNvPr>
          <p:cNvSpPr txBox="1"/>
          <p:nvPr/>
        </p:nvSpPr>
        <p:spPr>
          <a:xfrm>
            <a:off x="893829" y="3869897"/>
            <a:ext cx="8342638" cy="461665"/>
          </a:xfrm>
          <a:prstGeom prst="rect">
            <a:avLst/>
          </a:prstGeom>
          <a:noFill/>
        </p:spPr>
        <p:txBody>
          <a:bodyPr wrap="square">
            <a:spAutoFit/>
          </a:bodyPr>
          <a:lstStyle/>
          <a:p>
            <a:r>
              <a:rPr lang="en-US" altLang="zh-CN" sz="2400" dirty="0" err="1">
                <a:latin typeface="Arial" panose="020B0604020202020204" pitchFamily="34" charset="0"/>
                <a:cs typeface="Arial" panose="020B0604020202020204" pitchFamily="34" charset="0"/>
              </a:rPr>
              <a:t>寻找一个函数f</a:t>
            </a:r>
            <a:r>
              <a:rPr lang="en-US" altLang="zh-CN" sz="2400" dirty="0">
                <a:latin typeface="Arial" panose="020B0604020202020204" pitchFamily="34" charset="0"/>
                <a:cs typeface="Arial" panose="020B0604020202020204" pitchFamily="34" charset="0"/>
              </a:rPr>
              <a:t>(x)，</a:t>
            </a:r>
            <a:r>
              <a:rPr lang="en-US" altLang="zh-CN" sz="2400" dirty="0" err="1">
                <a:latin typeface="Arial" panose="020B0604020202020204" pitchFamily="34" charset="0"/>
                <a:cs typeface="Arial" panose="020B0604020202020204" pitchFamily="34" charset="0"/>
              </a:rPr>
              <a:t>用x做输入来预测y</a:t>
            </a:r>
            <a:r>
              <a:rPr lang="zh-CN" altLang="en-US" sz="2400" dirty="0">
                <a:latin typeface="Arial" panose="020B0604020202020204" pitchFamily="34" charset="0"/>
                <a:cs typeface="Arial" panose="020B0604020202020204" pitchFamily="34" charset="0"/>
              </a:rPr>
              <a:t>，依赖模型预测精度。</a:t>
            </a:r>
          </a:p>
        </p:txBody>
      </p:sp>
      <p:sp>
        <p:nvSpPr>
          <p:cNvPr id="12" name="TextBox 11">
            <a:extLst>
              <a:ext uri="{FF2B5EF4-FFF2-40B4-BE49-F238E27FC236}">
                <a16:creationId xmlns:a16="http://schemas.microsoft.com/office/drawing/2014/main" id="{EDAFED1F-835E-2599-AFC8-40419F53DA15}"/>
              </a:ext>
            </a:extLst>
          </p:cNvPr>
          <p:cNvSpPr txBox="1"/>
          <p:nvPr/>
        </p:nvSpPr>
        <p:spPr>
          <a:xfrm>
            <a:off x="6991541" y="2635386"/>
            <a:ext cx="1515461" cy="461665"/>
          </a:xfrm>
          <a:prstGeom prst="rect">
            <a:avLst/>
          </a:prstGeom>
          <a:noFill/>
        </p:spPr>
        <p:txBody>
          <a:bodyPr wrap="square">
            <a:spAutoFit/>
          </a:bodyPr>
          <a:lstStyle/>
          <a:p>
            <a:r>
              <a:rPr lang="en-AU" altLang="zh-CN" sz="2400" dirty="0"/>
              <a:t>S</a:t>
            </a:r>
            <a:r>
              <a:rPr lang="en-US" altLang="zh-CN" sz="2400" dirty="0" err="1"/>
              <a:t>tatistics</a:t>
            </a:r>
            <a:endParaRPr lang="zh-CN" altLang="en-US" sz="2400" dirty="0"/>
          </a:p>
        </p:txBody>
      </p:sp>
      <p:sp>
        <p:nvSpPr>
          <p:cNvPr id="14" name="TextBox 13">
            <a:extLst>
              <a:ext uri="{FF2B5EF4-FFF2-40B4-BE49-F238E27FC236}">
                <a16:creationId xmlns:a16="http://schemas.microsoft.com/office/drawing/2014/main" id="{CAFAC54E-DF32-9E48-1EFE-21D8E0016799}"/>
              </a:ext>
            </a:extLst>
          </p:cNvPr>
          <p:cNvSpPr txBox="1"/>
          <p:nvPr/>
        </p:nvSpPr>
        <p:spPr>
          <a:xfrm>
            <a:off x="7000354" y="4926997"/>
            <a:ext cx="2924481" cy="461665"/>
          </a:xfrm>
          <a:prstGeom prst="rect">
            <a:avLst/>
          </a:prstGeom>
          <a:noFill/>
        </p:spPr>
        <p:txBody>
          <a:bodyPr wrap="square">
            <a:spAutoFit/>
          </a:bodyPr>
          <a:lstStyle/>
          <a:p>
            <a:r>
              <a:rPr lang="en-AU" altLang="zh-CN" sz="2400" dirty="0"/>
              <a:t>Machine Learning</a:t>
            </a:r>
            <a:endParaRPr lang="zh-CN" altLang="en-US" sz="2400" dirty="0"/>
          </a:p>
        </p:txBody>
      </p:sp>
    </p:spTree>
    <p:extLst>
      <p:ext uri="{BB962C8B-B14F-4D97-AF65-F5344CB8AC3E}">
        <p14:creationId xmlns:p14="http://schemas.microsoft.com/office/powerpoint/2010/main" val="421448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1.1 Machine Learning VS. Statistics</a:t>
            </a:r>
          </a:p>
        </p:txBody>
      </p:sp>
      <p:grpSp>
        <p:nvGrpSpPr>
          <p:cNvPr id="8" name="组合 4">
            <a:extLst>
              <a:ext uri="{FF2B5EF4-FFF2-40B4-BE49-F238E27FC236}">
                <a16:creationId xmlns:a16="http://schemas.microsoft.com/office/drawing/2014/main" id="{8D6BA709-CF8A-21BC-8690-9A57CF1B3713}"/>
              </a:ext>
            </a:extLst>
          </p:cNvPr>
          <p:cNvGrpSpPr/>
          <p:nvPr/>
        </p:nvGrpSpPr>
        <p:grpSpPr>
          <a:xfrm>
            <a:off x="1837463" y="2947918"/>
            <a:ext cx="9122405" cy="3814039"/>
            <a:chOff x="1200" y="5040"/>
            <a:chExt cx="12208" cy="4019"/>
          </a:xfrm>
        </p:grpSpPr>
        <p:grpSp>
          <p:nvGrpSpPr>
            <p:cNvPr id="9" name="组合 32805">
              <a:extLst>
                <a:ext uri="{FF2B5EF4-FFF2-40B4-BE49-F238E27FC236}">
                  <a16:creationId xmlns:a16="http://schemas.microsoft.com/office/drawing/2014/main" id="{C99457AC-4E5D-755D-DF71-9DC80A52C898}"/>
                </a:ext>
              </a:extLst>
            </p:cNvPr>
            <p:cNvGrpSpPr/>
            <p:nvPr/>
          </p:nvGrpSpPr>
          <p:grpSpPr>
            <a:xfrm>
              <a:off x="1200" y="5040"/>
              <a:ext cx="12208" cy="975"/>
              <a:chOff x="436" y="1810"/>
              <a:chExt cx="4883" cy="390"/>
            </a:xfrm>
          </p:grpSpPr>
          <p:sp>
            <p:nvSpPr>
              <p:cNvPr id="29" name="Rectangle 3">
                <a:extLst>
                  <a:ext uri="{FF2B5EF4-FFF2-40B4-BE49-F238E27FC236}">
                    <a16:creationId xmlns:a16="http://schemas.microsoft.com/office/drawing/2014/main" id="{601D31B5-8231-73E9-BEAF-BA5D08D08259}"/>
                  </a:ext>
                </a:extLst>
              </p:cNvPr>
              <p:cNvSpPr/>
              <p:nvPr/>
            </p:nvSpPr>
            <p:spPr>
              <a:xfrm>
                <a:off x="443" y="1810"/>
                <a:ext cx="4876" cy="390"/>
              </a:xfrm>
              <a:prstGeom prst="rect">
                <a:avLst/>
              </a:prstGeom>
              <a:solidFill>
                <a:srgbClr val="D7D7C3"/>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grpSp>
            <p:nvGrpSpPr>
              <p:cNvPr id="30" name="Group 4">
                <a:extLst>
                  <a:ext uri="{FF2B5EF4-FFF2-40B4-BE49-F238E27FC236}">
                    <a16:creationId xmlns:a16="http://schemas.microsoft.com/office/drawing/2014/main" id="{1538307C-BE36-6A5F-D235-8675AC729869}"/>
                  </a:ext>
                </a:extLst>
              </p:cNvPr>
              <p:cNvGrpSpPr/>
              <p:nvPr/>
            </p:nvGrpSpPr>
            <p:grpSpPr>
              <a:xfrm>
                <a:off x="436" y="1810"/>
                <a:ext cx="1294" cy="390"/>
                <a:chOff x="404" y="1980"/>
                <a:chExt cx="1294" cy="298"/>
              </a:xfrm>
            </p:grpSpPr>
            <p:sp>
              <p:nvSpPr>
                <p:cNvPr id="37" name="Rectangle 5">
                  <a:extLst>
                    <a:ext uri="{FF2B5EF4-FFF2-40B4-BE49-F238E27FC236}">
                      <a16:creationId xmlns:a16="http://schemas.microsoft.com/office/drawing/2014/main" id="{018B3C67-A5FD-AD90-1A34-0A62566215EC}"/>
                    </a:ext>
                  </a:extLst>
                </p:cNvPr>
                <p:cNvSpPr/>
                <p:nvPr/>
              </p:nvSpPr>
              <p:spPr>
                <a:xfrm>
                  <a:off x="404" y="1980"/>
                  <a:ext cx="1205" cy="298"/>
                </a:xfrm>
                <a:prstGeom prst="rect">
                  <a:avLst/>
                </a:prstGeom>
                <a:solidFill>
                  <a:schemeClr val="hlink"/>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sp>
              <p:nvSpPr>
                <p:cNvPr id="38" name="AutoShape 6">
                  <a:extLst>
                    <a:ext uri="{FF2B5EF4-FFF2-40B4-BE49-F238E27FC236}">
                      <a16:creationId xmlns:a16="http://schemas.microsoft.com/office/drawing/2014/main" id="{091CBA78-0A39-E0A3-5DF4-142EFD385287}"/>
                    </a:ext>
                  </a:extLst>
                </p:cNvPr>
                <p:cNvSpPr/>
                <p:nvPr/>
              </p:nvSpPr>
              <p:spPr>
                <a:xfrm rot="5400000">
                  <a:off x="1568" y="2071"/>
                  <a:ext cx="139" cy="120"/>
                </a:xfrm>
                <a:prstGeom prst="triangle">
                  <a:avLst>
                    <a:gd name="adj" fmla="val 50000"/>
                  </a:avLst>
                </a:prstGeom>
                <a:solidFill>
                  <a:schemeClr val="hlink"/>
                </a:solidFill>
                <a:ln w="9525">
                  <a:noFill/>
                </a:ln>
              </p:spPr>
              <p:txBody>
                <a:bodyPr rot="10800000" vert="eaVert" wrap="none" anchor="ctr"/>
                <a:lstStyle/>
                <a:p>
                  <a:pPr lvl="0" algn="ctr"/>
                  <a:endParaRPr sz="2400" dirty="0">
                    <a:latin typeface="Arial" panose="020B0604020202020204" pitchFamily="34" charset="0"/>
                    <a:ea typeface="宋体" panose="02010600030101010101" pitchFamily="2" charset="-122"/>
                  </a:endParaRPr>
                </a:p>
              </p:txBody>
            </p:sp>
          </p:grpSp>
          <p:sp>
            <p:nvSpPr>
              <p:cNvPr id="31" name="Text Box 7">
                <a:extLst>
                  <a:ext uri="{FF2B5EF4-FFF2-40B4-BE49-F238E27FC236}">
                    <a16:creationId xmlns:a16="http://schemas.microsoft.com/office/drawing/2014/main" id="{FCA27C5F-18D6-57EE-267E-6385830DA325}"/>
                  </a:ext>
                </a:extLst>
              </p:cNvPr>
              <p:cNvSpPr txBox="1"/>
              <p:nvPr/>
            </p:nvSpPr>
            <p:spPr>
              <a:xfrm>
                <a:off x="1642"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2" name="Rectangle 8">
                <a:extLst>
                  <a:ext uri="{FF2B5EF4-FFF2-40B4-BE49-F238E27FC236}">
                    <a16:creationId xmlns:a16="http://schemas.microsoft.com/office/drawing/2014/main" id="{441B308B-C165-7ACE-10D7-26FA4BDE7DE3}"/>
                  </a:ext>
                </a:extLst>
              </p:cNvPr>
              <p:cNvSpPr>
                <a:spLocks noChangeArrowheads="1"/>
              </p:cNvSpPr>
              <p:nvPr/>
            </p:nvSpPr>
            <p:spPr bwMode="gray">
              <a:xfrm>
                <a:off x="450" y="1877"/>
                <a:ext cx="1157" cy="195"/>
              </a:xfrm>
              <a:prstGeom prst="rect">
                <a:avLst/>
              </a:prstGeom>
              <a:noFill/>
              <a:ln w="9525" algn="ctr">
                <a:noFill/>
                <a:miter lim="800000"/>
              </a:ln>
              <a:effectLst>
                <a:outerShdw dist="17961" dir="2700000" algn="ctr" rotWithShape="0">
                  <a:srgbClr val="003300"/>
                </a:outerShdw>
              </a:effectLst>
            </p:spPr>
            <p:txBody>
              <a:bodyPr>
                <a:spAutoFit/>
              </a:bodyPr>
              <a:lstStyle/>
              <a:p>
                <a:pPr lvl="0" algn="ctr" eaLnBrk="0" hangingPunct="0"/>
                <a:r>
                  <a:rPr lang="zh-CN" altLang="en-US" sz="2400" b="1" dirty="0">
                    <a:solidFill>
                      <a:schemeClr val="bg1"/>
                    </a:solidFill>
                    <a:latin typeface="Arial" panose="020B0604020202020204" pitchFamily="34" charset="0"/>
                    <a:cs typeface="Arial" panose="020B0604020202020204" pitchFamily="34" charset="0"/>
                  </a:rPr>
                  <a:t>传统统计学</a:t>
                </a:r>
                <a:r>
                  <a:rPr lang="zh-CN" altLang="en-US" sz="2400" dirty="0">
                    <a:solidFill>
                      <a:srgbClr val="FF3300"/>
                    </a:solidFill>
                    <a:latin typeface="Arial" panose="020B0604020202020204" pitchFamily="34" charset="0"/>
                    <a:cs typeface="Arial" panose="020B0604020202020204" pitchFamily="34" charset="0"/>
                  </a:rPr>
                  <a:t> </a:t>
                </a:r>
              </a:p>
            </p:txBody>
          </p:sp>
          <p:sp>
            <p:nvSpPr>
              <p:cNvPr id="33" name="AutoShape 9">
                <a:extLst>
                  <a:ext uri="{FF2B5EF4-FFF2-40B4-BE49-F238E27FC236}">
                    <a16:creationId xmlns:a16="http://schemas.microsoft.com/office/drawing/2014/main" id="{F2DABD8E-3AAD-A964-41C9-C7C677985F38}"/>
                  </a:ext>
                </a:extLst>
              </p:cNvPr>
              <p:cNvSpPr>
                <a:spLocks noChangeArrowheads="1"/>
              </p:cNvSpPr>
              <p:nvPr/>
            </p:nvSpPr>
            <p:spPr bwMode="gray">
              <a:xfrm>
                <a:off x="2632"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4" name="Text Box 10">
                <a:extLst>
                  <a:ext uri="{FF2B5EF4-FFF2-40B4-BE49-F238E27FC236}">
                    <a16:creationId xmlns:a16="http://schemas.microsoft.com/office/drawing/2014/main" id="{E8D713E5-C47C-21DD-AC1A-5EDEB67C6FE1}"/>
                  </a:ext>
                </a:extLst>
              </p:cNvPr>
              <p:cNvSpPr txBox="1"/>
              <p:nvPr/>
            </p:nvSpPr>
            <p:spPr>
              <a:xfrm>
                <a:off x="2871"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5" name="AutoShape 11">
                <a:extLst>
                  <a:ext uri="{FF2B5EF4-FFF2-40B4-BE49-F238E27FC236}">
                    <a16:creationId xmlns:a16="http://schemas.microsoft.com/office/drawing/2014/main" id="{D86BDDFB-73DA-8305-5DF7-9503C1DDBA5E}"/>
                  </a:ext>
                </a:extLst>
              </p:cNvPr>
              <p:cNvSpPr>
                <a:spLocks noChangeArrowheads="1"/>
              </p:cNvSpPr>
              <p:nvPr/>
            </p:nvSpPr>
            <p:spPr bwMode="gray">
              <a:xfrm>
                <a:off x="3910"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6" name="Text Box 12">
                <a:extLst>
                  <a:ext uri="{FF2B5EF4-FFF2-40B4-BE49-F238E27FC236}">
                    <a16:creationId xmlns:a16="http://schemas.microsoft.com/office/drawing/2014/main" id="{9B1224CC-A6B0-E90E-1EA3-33B2EE91D1B2}"/>
                  </a:ext>
                </a:extLst>
              </p:cNvPr>
              <p:cNvSpPr txBox="1"/>
              <p:nvPr/>
            </p:nvSpPr>
            <p:spPr>
              <a:xfrm>
                <a:off x="4123"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grpSp>
        <p:sp>
          <p:nvSpPr>
            <p:cNvPr id="10" name="Text Box 25">
              <a:extLst>
                <a:ext uri="{FF2B5EF4-FFF2-40B4-BE49-F238E27FC236}">
                  <a16:creationId xmlns:a16="http://schemas.microsoft.com/office/drawing/2014/main" id="{0E34B1F5-B195-D400-5A69-011C76C91D18}"/>
                </a:ext>
              </a:extLst>
            </p:cNvPr>
            <p:cNvSpPr txBox="1"/>
            <p:nvPr/>
          </p:nvSpPr>
          <p:spPr>
            <a:xfrm>
              <a:off x="1483" y="7989"/>
              <a:ext cx="11923" cy="1070"/>
            </a:xfrm>
            <a:prstGeom prst="rect">
              <a:avLst/>
            </a:prstGeom>
            <a:noFill/>
            <a:ln w="9525">
              <a:noFill/>
            </a:ln>
          </p:spPr>
          <p:txBody>
            <a:bodyPr>
              <a:spAutoFit/>
            </a:bodyPr>
            <a:lstStyle/>
            <a:p>
              <a:pPr lvl="0">
                <a:spcBef>
                  <a:spcPct val="50000"/>
                </a:spcBef>
                <a:buChar char="•"/>
              </a:pPr>
              <a:r>
                <a:rPr lang="en-US" altLang="zh-CN" sz="2400" dirty="0">
                  <a:latin typeface="Arial" panose="020B0604020202020204" pitchFamily="34" charset="0"/>
                  <a:ea typeface="微软雅黑" panose="020B0503020204020204" charset="-122"/>
                  <a:cs typeface="Arial" panose="020B0604020202020204" pitchFamily="34" charset="0"/>
                </a:rPr>
                <a:t> </a:t>
              </a:r>
              <a:r>
                <a:rPr lang="zh-CN" altLang="en-US" sz="2400" dirty="0">
                  <a:latin typeface="Arial" panose="020B0604020202020204" pitchFamily="34" charset="0"/>
                  <a:ea typeface="微软雅黑" panose="020B0503020204020204" charset="-122"/>
                  <a:cs typeface="Arial" panose="020B0604020202020204" pitchFamily="34" charset="0"/>
                </a:rPr>
                <a:t>传统统计学：基于数学理论和演绎推理过程。</a:t>
              </a:r>
            </a:p>
            <a:p>
              <a:pPr lvl="0">
                <a:spcBef>
                  <a:spcPct val="50000"/>
                </a:spcBef>
                <a:buChar char="•"/>
              </a:pPr>
              <a:r>
                <a:rPr lang="zh-CN" altLang="en-US" sz="2400" dirty="0">
                  <a:latin typeface="Arial" panose="020B0604020202020204" pitchFamily="34" charset="0"/>
                  <a:ea typeface="微软雅黑" panose="020B0503020204020204" charset="-122"/>
                  <a:cs typeface="Arial" panose="020B0604020202020204" pitchFamily="34" charset="0"/>
                </a:rPr>
                <a:t> 机器学习：基于</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实验</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和归纳推理过程。</a:t>
              </a:r>
            </a:p>
          </p:txBody>
        </p:sp>
        <p:grpSp>
          <p:nvGrpSpPr>
            <p:cNvPr id="14" name="组合 32804">
              <a:extLst>
                <a:ext uri="{FF2B5EF4-FFF2-40B4-BE49-F238E27FC236}">
                  <a16:creationId xmlns:a16="http://schemas.microsoft.com/office/drawing/2014/main" id="{4CEED315-A940-4965-0613-EC6CE31E9285}"/>
                </a:ext>
              </a:extLst>
            </p:cNvPr>
            <p:cNvGrpSpPr/>
            <p:nvPr/>
          </p:nvGrpSpPr>
          <p:grpSpPr>
            <a:xfrm>
              <a:off x="1320" y="6120"/>
              <a:ext cx="11070" cy="1755"/>
              <a:chOff x="528" y="2400"/>
              <a:chExt cx="4428" cy="702"/>
            </a:xfrm>
          </p:grpSpPr>
          <p:sp>
            <p:nvSpPr>
              <p:cNvPr id="18" name="AutoShape 14">
                <a:extLst>
                  <a:ext uri="{FF2B5EF4-FFF2-40B4-BE49-F238E27FC236}">
                    <a16:creationId xmlns:a16="http://schemas.microsoft.com/office/drawing/2014/main" id="{AFB473D8-D3DB-9AE3-E220-C436EE8D39AC}"/>
                  </a:ext>
                </a:extLst>
              </p:cNvPr>
              <p:cNvSpPr/>
              <p:nvPr/>
            </p:nvSpPr>
            <p:spPr>
              <a:xfrm>
                <a:off x="528" y="2400"/>
                <a:ext cx="702" cy="702"/>
              </a:xfrm>
              <a:prstGeom prst="diamond">
                <a:avLst/>
              </a:prstGeom>
              <a:solidFill>
                <a:schemeClr val="hlink"/>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chemeClr val="hlink"/>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19" name="AutoShape 15">
                <a:extLst>
                  <a:ext uri="{FF2B5EF4-FFF2-40B4-BE49-F238E27FC236}">
                    <a16:creationId xmlns:a16="http://schemas.microsoft.com/office/drawing/2014/main" id="{9F47E69E-9E40-DC8D-214A-D46A37F0CD7F}"/>
                  </a:ext>
                </a:extLst>
              </p:cNvPr>
              <p:cNvSpPr/>
              <p:nvPr/>
            </p:nvSpPr>
            <p:spPr>
              <a:xfrm>
                <a:off x="1776"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0" name="AutoShape 16">
                <a:extLst>
                  <a:ext uri="{FF2B5EF4-FFF2-40B4-BE49-F238E27FC236}">
                    <a16:creationId xmlns:a16="http://schemas.microsoft.com/office/drawing/2014/main" id="{8A928985-4E8D-E67B-50BF-F7FC59CD624C}"/>
                  </a:ext>
                </a:extLst>
              </p:cNvPr>
              <p:cNvSpPr/>
              <p:nvPr/>
            </p:nvSpPr>
            <p:spPr>
              <a:xfrm>
                <a:off x="3030"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1" name="AutoShape 17">
                <a:extLst>
                  <a:ext uri="{FF2B5EF4-FFF2-40B4-BE49-F238E27FC236}">
                    <a16:creationId xmlns:a16="http://schemas.microsoft.com/office/drawing/2014/main" id="{45EA1D8C-A7BF-02CB-2BD7-CC37DD5CBB2B}"/>
                  </a:ext>
                </a:extLst>
              </p:cNvPr>
              <p:cNvSpPr/>
              <p:nvPr/>
            </p:nvSpPr>
            <p:spPr>
              <a:xfrm>
                <a:off x="4254"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2" name="Text Box 21">
                <a:extLst>
                  <a:ext uri="{FF2B5EF4-FFF2-40B4-BE49-F238E27FC236}">
                    <a16:creationId xmlns:a16="http://schemas.microsoft.com/office/drawing/2014/main" id="{EEFF2C28-60D6-A3AE-510E-08106A18B5A0}"/>
                  </a:ext>
                </a:extLst>
              </p:cNvPr>
              <p:cNvSpPr txBox="1"/>
              <p:nvPr/>
            </p:nvSpPr>
            <p:spPr>
              <a:xfrm>
                <a:off x="593" y="2605"/>
                <a:ext cx="546" cy="350"/>
              </a:xfrm>
              <a:prstGeom prst="rect">
                <a:avLst/>
              </a:prstGeom>
              <a:noFill/>
              <a:ln w="9525">
                <a:noFill/>
              </a:ln>
            </p:spPr>
            <p:txBody>
              <a:bodyPr>
                <a:spAutoFit/>
              </a:bodyPr>
              <a:lstStyle/>
              <a:p>
                <a:pPr lvl="0" algn="ctr">
                  <a:spcBef>
                    <a:spcPct val="50000"/>
                  </a:spcBef>
                </a:pPr>
                <a:r>
                  <a:rPr lang="zh-CN" altLang="en-US" sz="2400" b="1" dirty="0">
                    <a:solidFill>
                      <a:schemeClr val="bg1"/>
                    </a:solidFill>
                    <a:latin typeface="Arial" panose="020B0604020202020204" pitchFamily="34" charset="0"/>
                    <a:ea typeface="宋体" panose="02010600030101010101" pitchFamily="2" charset="-122"/>
                    <a:cs typeface="Arial" panose="020B0604020202020204" pitchFamily="34" charset="0"/>
                  </a:rPr>
                  <a:t>数据挖掘</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3" name="Text Box 22">
                <a:extLst>
                  <a:ext uri="{FF2B5EF4-FFF2-40B4-BE49-F238E27FC236}">
                    <a16:creationId xmlns:a16="http://schemas.microsoft.com/office/drawing/2014/main" id="{213E44CB-B5C8-B74C-4DD8-386F978DE7C5}"/>
                  </a:ext>
                </a:extLst>
              </p:cNvPr>
              <p:cNvSpPr txBox="1"/>
              <p:nvPr/>
            </p:nvSpPr>
            <p:spPr>
              <a:xfrm>
                <a:off x="1825"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4" name="Text Box 23">
                <a:extLst>
                  <a:ext uri="{FF2B5EF4-FFF2-40B4-BE49-F238E27FC236}">
                    <a16:creationId xmlns:a16="http://schemas.microsoft.com/office/drawing/2014/main" id="{64EB3755-EC3E-750C-207F-D38A1ACCCB25}"/>
                  </a:ext>
                </a:extLst>
              </p:cNvPr>
              <p:cNvSpPr txBox="1"/>
              <p:nvPr/>
            </p:nvSpPr>
            <p:spPr>
              <a:xfrm>
                <a:off x="3121"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5" name="Text Box 24">
                <a:extLst>
                  <a:ext uri="{FF2B5EF4-FFF2-40B4-BE49-F238E27FC236}">
                    <a16:creationId xmlns:a16="http://schemas.microsoft.com/office/drawing/2014/main" id="{57FECD97-1EEA-1626-FB01-0F5408F6FFF1}"/>
                  </a:ext>
                </a:extLst>
              </p:cNvPr>
              <p:cNvSpPr txBox="1"/>
              <p:nvPr/>
            </p:nvSpPr>
            <p:spPr>
              <a:xfrm>
                <a:off x="4321" y="2566"/>
                <a:ext cx="546" cy="350"/>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6" name="直接连接符 32801">
                <a:extLst>
                  <a:ext uri="{FF2B5EF4-FFF2-40B4-BE49-F238E27FC236}">
                    <a16:creationId xmlns:a16="http://schemas.microsoft.com/office/drawing/2014/main" id="{7BA194F1-DB98-260F-44A3-44C6540BD6A0}"/>
                  </a:ext>
                </a:extLst>
              </p:cNvPr>
              <p:cNvSpPr/>
              <p:nvPr/>
            </p:nvSpPr>
            <p:spPr>
              <a:xfrm>
                <a:off x="1249" y="2758"/>
                <a:ext cx="480" cy="0"/>
              </a:xfrm>
              <a:prstGeom prst="line">
                <a:avLst/>
              </a:prstGeom>
              <a:ln w="9525" cap="flat" cmpd="sng">
                <a:solidFill>
                  <a:schemeClr val="tx1"/>
                </a:solidFill>
                <a:prstDash val="solid"/>
                <a:headEnd type="none" w="med" len="med"/>
                <a:tailEnd type="triangle" w="med" len="med"/>
              </a:ln>
            </p:spPr>
          </p:sp>
          <p:sp>
            <p:nvSpPr>
              <p:cNvPr id="27" name="直接连接符 32802">
                <a:extLst>
                  <a:ext uri="{FF2B5EF4-FFF2-40B4-BE49-F238E27FC236}">
                    <a16:creationId xmlns:a16="http://schemas.microsoft.com/office/drawing/2014/main" id="{FF60E6CA-4E5D-F602-D123-9C08F0A47CC0}"/>
                  </a:ext>
                </a:extLst>
              </p:cNvPr>
              <p:cNvSpPr/>
              <p:nvPr/>
            </p:nvSpPr>
            <p:spPr>
              <a:xfrm>
                <a:off x="2497" y="2758"/>
                <a:ext cx="528" cy="0"/>
              </a:xfrm>
              <a:prstGeom prst="line">
                <a:avLst/>
              </a:prstGeom>
              <a:ln w="9525" cap="flat" cmpd="sng">
                <a:solidFill>
                  <a:schemeClr val="tx1"/>
                </a:solidFill>
                <a:prstDash val="solid"/>
                <a:headEnd type="none" w="med" len="med"/>
                <a:tailEnd type="triangle" w="med" len="med"/>
              </a:ln>
            </p:spPr>
          </p:sp>
          <p:sp>
            <p:nvSpPr>
              <p:cNvPr id="28" name="直接连接符 32803">
                <a:extLst>
                  <a:ext uri="{FF2B5EF4-FFF2-40B4-BE49-F238E27FC236}">
                    <a16:creationId xmlns:a16="http://schemas.microsoft.com/office/drawing/2014/main" id="{2B300FFE-D961-4B19-ADCC-C32464338FED}"/>
                  </a:ext>
                </a:extLst>
              </p:cNvPr>
              <p:cNvSpPr/>
              <p:nvPr/>
            </p:nvSpPr>
            <p:spPr>
              <a:xfrm>
                <a:off x="3745" y="2758"/>
                <a:ext cx="480" cy="0"/>
              </a:xfrm>
              <a:prstGeom prst="line">
                <a:avLst/>
              </a:prstGeom>
              <a:ln w="9525" cap="flat" cmpd="sng">
                <a:solidFill>
                  <a:schemeClr val="tx1"/>
                </a:solidFill>
                <a:prstDash val="solid"/>
                <a:headEnd type="none" w="med" len="med"/>
                <a:tailEnd type="triangle" w="med" len="med"/>
              </a:ln>
            </p:spPr>
          </p:sp>
        </p:grpSp>
      </p:grpSp>
      <p:sp>
        <p:nvSpPr>
          <p:cNvPr id="39" name="Rectangle 29">
            <a:extLst>
              <a:ext uri="{FF2B5EF4-FFF2-40B4-BE49-F238E27FC236}">
                <a16:creationId xmlns:a16="http://schemas.microsoft.com/office/drawing/2014/main" id="{A3924E2B-7EBD-E964-A3F2-29DEF9502858}"/>
              </a:ext>
            </a:extLst>
          </p:cNvPr>
          <p:cNvSpPr/>
          <p:nvPr/>
        </p:nvSpPr>
        <p:spPr>
          <a:xfrm>
            <a:off x="578621" y="1220762"/>
            <a:ext cx="10379752" cy="1688411"/>
          </a:xfrm>
          <a:prstGeom prst="rect">
            <a:avLst/>
          </a:prstGeom>
          <a:noFill/>
          <a:ln w="9525">
            <a:noFill/>
          </a:ln>
        </p:spPr>
        <p:txBody>
          <a:bodyPr wrap="square">
            <a:spAutoFit/>
          </a:bodyPr>
          <a:lstStyle/>
          <a:p>
            <a:pPr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数理统计：</a:t>
            </a:r>
            <a:r>
              <a:rPr lang="zh-CN" altLang="en-US" sz="2400" dirty="0">
                <a:latin typeface="Abadi" panose="020B0604020104020204" pitchFamily="34" charset="0"/>
                <a:ea typeface="微软雅黑" panose="020B0503020204020204" charset="-122"/>
                <a:cs typeface="Arial" panose="020B0604020202020204" pitchFamily="34" charset="0"/>
              </a:rPr>
              <a:t>从数据中学习概率统计模型和分布，然后利用模型对新数据进行分析和预测</a:t>
            </a:r>
            <a:endParaRPr lang="zh-CN" altLang="en-US" sz="2400" dirty="0">
              <a:latin typeface="Abadi" panose="020B0604020104020204" pitchFamily="34" charset="0"/>
              <a:ea typeface="宋体" panose="02010600030101010101" pitchFamily="2" charset="-122"/>
              <a:cs typeface="Arial" panose="020B0604020202020204" pitchFamily="34" charset="0"/>
            </a:endParaRPr>
          </a:p>
          <a:p>
            <a:pPr lvl="0"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机器学习：</a:t>
            </a:r>
            <a:r>
              <a:rPr lang="zh-CN" altLang="en-US" sz="2400" dirty="0">
                <a:latin typeface="Abadi" panose="020B0604020104020204" pitchFamily="34" charset="0"/>
                <a:ea typeface="微软雅黑" panose="020B0503020204020204" charset="-122"/>
                <a:cs typeface="Arial" panose="020B0604020202020204" pitchFamily="34" charset="0"/>
              </a:rPr>
              <a:t>从问题出发，寻找合适的算法形成模型，然后利用模型对新数据进行分析和预测</a:t>
            </a:r>
            <a:endParaRPr lang="en-AU" altLang="zh-CN" sz="2400" dirty="0">
              <a:latin typeface="Abadi" panose="020B0604020104020204" pitchFamily="34" charset="0"/>
              <a:ea typeface="微软雅黑" panose="020B0503020204020204" charset="-122"/>
              <a:cs typeface="Arial" panose="020B0604020202020204" pitchFamily="34" charset="0"/>
            </a:endParaRPr>
          </a:p>
        </p:txBody>
      </p:sp>
      <p:sp>
        <p:nvSpPr>
          <p:cNvPr id="40" name="TextBox 39">
            <a:extLst>
              <a:ext uri="{FF2B5EF4-FFF2-40B4-BE49-F238E27FC236}">
                <a16:creationId xmlns:a16="http://schemas.microsoft.com/office/drawing/2014/main" id="{7DAEB9AE-C47D-C174-8A61-72649583752D}"/>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46359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Q</a:t>
            </a:r>
            <a:r>
              <a:rPr lang="en-US" altLang="zh-CN" sz="3900" dirty="0" err="1">
                <a:latin typeface="Adobe Devanagari" panose="02040503050201020203"/>
              </a:rPr>
              <a:t>uestion</a:t>
            </a:r>
            <a:r>
              <a:rPr lang="en-US" altLang="zh-CN" sz="3900" dirty="0">
                <a:latin typeface="Adobe Devanagari" panose="02040503050201020203"/>
              </a:rPr>
              <a:t>:</a:t>
            </a:r>
            <a:endParaRPr lang="en-AU" sz="3900" dirty="0">
              <a:latin typeface="Adobe Devanagari" panose="02040503050201020203"/>
            </a:endParaRP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5" name="文本占位符 45060">
            <a:extLst>
              <a:ext uri="{FF2B5EF4-FFF2-40B4-BE49-F238E27FC236}">
                <a16:creationId xmlns:a16="http://schemas.microsoft.com/office/drawing/2014/main" id="{8E880239-E1A7-61D3-6AD9-00B0D462CCB5}"/>
              </a:ext>
            </a:extLst>
          </p:cNvPr>
          <p:cNvSpPr txBox="1">
            <a:spLocks/>
          </p:cNvSpPr>
          <p:nvPr/>
        </p:nvSpPr>
        <p:spPr>
          <a:xfrm>
            <a:off x="997773" y="1592494"/>
            <a:ext cx="4549115" cy="45514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ea typeface="微软雅黑" panose="020B0503020204020204" charset="-122"/>
                <a:cs typeface="Arial" panose="020B0604020202020204" pitchFamily="34" charset="0"/>
              </a:rPr>
              <a:t>考虑边长为</a:t>
            </a:r>
            <a:r>
              <a:rPr lang="en-US" altLang="zh-CN" sz="2400" dirty="0">
                <a:latin typeface="Arial" panose="020B0604020202020204" pitchFamily="34" charset="0"/>
                <a:ea typeface="微软雅黑" panose="020B0503020204020204" charset="-122"/>
                <a:cs typeface="Arial" panose="020B0604020202020204" pitchFamily="34" charset="0"/>
              </a:rPr>
              <a:t>1</a:t>
            </a:r>
            <a:r>
              <a:rPr lang="zh-CN" altLang="en-US" sz="2400" dirty="0">
                <a:latin typeface="Arial" panose="020B0604020202020204" pitchFamily="34" charset="0"/>
                <a:ea typeface="微软雅黑" panose="020B0503020204020204" charset="-122"/>
                <a:cs typeface="Arial" panose="020B0604020202020204" pitchFamily="34" charset="0"/>
              </a:rPr>
              <a:t>的正方形，其内部有个形状不规则的图形，如何求出这个图形的面积 </a:t>
            </a:r>
            <a:r>
              <a:rPr lang="en-US" altLang="zh-CN" sz="2400" dirty="0">
                <a:latin typeface="Arial" panose="020B0604020202020204" pitchFamily="34" charset="0"/>
                <a:ea typeface="微软雅黑" panose="020B0503020204020204" charset="-122"/>
                <a:cs typeface="Arial" panose="020B0604020202020204" pitchFamily="34" charset="0"/>
              </a:rPr>
              <a:t>?</a:t>
            </a:r>
          </a:p>
        </p:txBody>
      </p:sp>
      <p:pic>
        <p:nvPicPr>
          <p:cNvPr id="16" name="内容占位符 45062" descr="正方形">
            <a:extLst>
              <a:ext uri="{FF2B5EF4-FFF2-40B4-BE49-F238E27FC236}">
                <a16:creationId xmlns:a16="http://schemas.microsoft.com/office/drawing/2014/main" id="{1D38C6E8-46D5-8C02-0676-0BDAF2F2DBB9}"/>
              </a:ext>
            </a:extLst>
          </p:cNvPr>
          <p:cNvPicPr>
            <a:picLocks noChangeAspect="1"/>
          </p:cNvPicPr>
          <p:nvPr/>
        </p:nvPicPr>
        <p:blipFill>
          <a:blip r:embed="rId4"/>
          <a:stretch>
            <a:fillRect/>
          </a:stretch>
        </p:blipFill>
        <p:spPr>
          <a:xfrm>
            <a:off x="6834760" y="1498866"/>
            <a:ext cx="3810000" cy="3497263"/>
          </a:xfrm>
          <a:prstGeom prst="rect">
            <a:avLst/>
          </a:prstGeom>
        </p:spPr>
      </p:pic>
      <p:graphicFrame>
        <p:nvGraphicFramePr>
          <p:cNvPr id="17" name="内容占位符 45063">
            <a:extLst>
              <a:ext uri="{FF2B5EF4-FFF2-40B4-BE49-F238E27FC236}">
                <a16:creationId xmlns:a16="http://schemas.microsoft.com/office/drawing/2014/main" id="{6F64591A-2697-9231-88B5-29FC500D4E23}"/>
              </a:ext>
            </a:extLst>
          </p:cNvPr>
          <p:cNvGraphicFramePr>
            <a:graphicFrameLocks/>
          </p:cNvGraphicFramePr>
          <p:nvPr>
            <p:extLst>
              <p:ext uri="{D42A27DB-BD31-4B8C-83A1-F6EECF244321}">
                <p14:modId xmlns:p14="http://schemas.microsoft.com/office/powerpoint/2010/main" val="1412217166"/>
              </p:ext>
            </p:extLst>
          </p:nvPr>
        </p:nvGraphicFramePr>
        <p:xfrm>
          <a:off x="1817337" y="3205601"/>
          <a:ext cx="2835487" cy="868680"/>
        </p:xfrm>
        <a:graphic>
          <a:graphicData uri="http://schemas.openxmlformats.org/presentationml/2006/ole">
            <mc:AlternateContent xmlns:mc="http://schemas.openxmlformats.org/markup-compatibility/2006">
              <mc:Choice xmlns:v="urn:schemas-microsoft-com:vml" Requires="v">
                <p:oleObj spid="_x0000_s2061" r:id="rId5" imgW="735330" imgH="177800" progId="Equation.3">
                  <p:embed/>
                </p:oleObj>
              </mc:Choice>
              <mc:Fallback>
                <p:oleObj r:id="rId5" imgW="735330" imgH="177800" progId="Equation.3">
                  <p:embed/>
                  <p:pic>
                    <p:nvPicPr>
                      <p:cNvPr id="45064" name="内容占位符 45063"/>
                      <p:cNvPicPr/>
                      <p:nvPr/>
                    </p:nvPicPr>
                    <p:blipFill>
                      <a:blip r:embed="rId6"/>
                      <a:stretch>
                        <a:fillRect/>
                      </a:stretch>
                    </p:blipFill>
                    <p:spPr>
                      <a:xfrm>
                        <a:off x="1817337" y="3205601"/>
                        <a:ext cx="2835487" cy="868680"/>
                      </a:xfrm>
                      <a:prstGeom prst="rect">
                        <a:avLst/>
                      </a:prstGeom>
                      <a:noFill/>
                      <a:ln w="38100">
                        <a:miter/>
                      </a:ln>
                    </p:spPr>
                  </p:pic>
                </p:oleObj>
              </mc:Fallback>
            </mc:AlternateContent>
          </a:graphicData>
        </a:graphic>
      </p:graphicFrame>
    </p:spTree>
    <p:extLst>
      <p:ext uri="{BB962C8B-B14F-4D97-AF65-F5344CB8AC3E}">
        <p14:creationId xmlns:p14="http://schemas.microsoft.com/office/powerpoint/2010/main" val="388319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amond(in)">
                                      <p:cBhvr>
                                        <p:cTn id="1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pi"/>
          <p:cNvPicPr>
            <a:picLocks noGrp="1" noChangeAspect="1"/>
          </p:cNvPicPr>
          <p:nvPr>
            <p:ph idx="4294967295"/>
          </p:nvPr>
        </p:nvPicPr>
        <p:blipFill>
          <a:blip r:embed="rId3"/>
          <a:stretch>
            <a:fillRect/>
          </a:stretch>
        </p:blipFill>
        <p:spPr>
          <a:xfrm>
            <a:off x="7178887" y="3484881"/>
            <a:ext cx="2778760" cy="2784687"/>
          </a:xfrm>
          <a:prstGeom prst="rect">
            <a:avLst/>
          </a:prstGeom>
        </p:spPr>
      </p:pic>
      <p:sp>
        <p:nvSpPr>
          <p:cNvPr id="3" name="标题 2"/>
          <p:cNvSpPr>
            <a:spLocks noGrp="1"/>
          </p:cNvSpPr>
          <p:nvPr>
            <p:ph type="title"/>
          </p:nvPr>
        </p:nvSpPr>
        <p:spPr>
          <a:xfrm>
            <a:off x="529977" y="397537"/>
            <a:ext cx="10515600" cy="758560"/>
          </a:xfrm>
        </p:spPr>
        <p:txBody>
          <a:body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a:t>
            </a:r>
            <a:r>
              <a:rPr lang="en-AU" altLang="zh-CN" sz="3900" b="1" dirty="0">
                <a:latin typeface="Adobe Devanagari" panose="02040503050201020203"/>
                <a:ea typeface="+mn-ea"/>
                <a:cs typeface="+mn-cs"/>
              </a:rPr>
              <a:t>calculate </a:t>
            </a:r>
            <a:r>
              <a:rPr lang="zh-CN" altLang="en-US" sz="3900" b="1" dirty="0">
                <a:latin typeface="Adobe Devanagari" panose="02040503050201020203"/>
                <a:ea typeface="+mn-ea"/>
                <a:cs typeface="+mn-cs"/>
              </a:rPr>
              <a:t>π</a:t>
            </a:r>
          </a:p>
        </p:txBody>
      </p:sp>
      <p:sp>
        <p:nvSpPr>
          <p:cNvPr id="4" name="灯片编号占位符 3"/>
          <p:cNvSpPr>
            <a:spLocks noGrp="1"/>
          </p:cNvSpPr>
          <p:nvPr>
            <p:ph type="sldNum" sz="quarter" idx="10"/>
          </p:nvPr>
        </p:nvSpPr>
        <p:spPr/>
        <p:txBody>
          <a:bodyPr/>
          <a:lstStyle/>
          <a:p>
            <a:fld id="{84DAB822-A63B-3445-9D7E-D07ED9067572}" type="slidenum">
              <a:rPr kumimoji="1" lang="zh-CN" altLang="en-US" smtClean="0"/>
              <a:t>7</a:t>
            </a:fld>
            <a:endParaRPr kumimoji="1" lang="zh-CN" altLang="en-US" dirty="0"/>
          </a:p>
        </p:txBody>
      </p:sp>
      <p:pic>
        <p:nvPicPr>
          <p:cNvPr id="6" name="图片 5" descr="bg2015072603"/>
          <p:cNvPicPr>
            <a:picLocks noChangeAspect="1"/>
          </p:cNvPicPr>
          <p:nvPr/>
        </p:nvPicPr>
        <p:blipFill>
          <a:blip r:embed="rId4"/>
          <a:stretch>
            <a:fillRect/>
          </a:stretch>
        </p:blipFill>
        <p:spPr>
          <a:xfrm>
            <a:off x="1827917" y="4505112"/>
            <a:ext cx="3959860" cy="933027"/>
          </a:xfrm>
          <a:prstGeom prst="rect">
            <a:avLst/>
          </a:prstGeom>
        </p:spPr>
      </p:pic>
      <p:pic>
        <p:nvPicPr>
          <p:cNvPr id="7" name="图片 6" descr="bg2015072611"/>
          <p:cNvPicPr>
            <a:picLocks noChangeAspect="1"/>
          </p:cNvPicPr>
          <p:nvPr/>
        </p:nvPicPr>
        <p:blipFill>
          <a:blip r:embed="rId5"/>
          <a:stretch>
            <a:fillRect/>
          </a:stretch>
        </p:blipFill>
        <p:spPr>
          <a:xfrm>
            <a:off x="1531620" y="1310838"/>
            <a:ext cx="4041140" cy="3039533"/>
          </a:xfrm>
          <a:prstGeom prst="rect">
            <a:avLst/>
          </a:prstGeom>
        </p:spPr>
      </p:pic>
      <p:sp>
        <p:nvSpPr>
          <p:cNvPr id="8" name="文本框 7"/>
          <p:cNvSpPr txBox="1"/>
          <p:nvPr/>
        </p:nvSpPr>
        <p:spPr>
          <a:xfrm>
            <a:off x="6619242" y="1176557"/>
            <a:ext cx="3622887" cy="2308324"/>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rPr>
              <a:t>在这个正方形内部，随机产生10000个点（即10000个坐标对 (x, y)），计算它们与中心点的距离，从而判断是否落在圆的内部。</a:t>
            </a:r>
          </a:p>
        </p:txBody>
      </p:sp>
      <p:sp>
        <p:nvSpPr>
          <p:cNvPr id="9" name="文本框 8"/>
          <p:cNvSpPr txBox="1"/>
          <p:nvPr/>
        </p:nvSpPr>
        <p:spPr>
          <a:xfrm>
            <a:off x="1241213" y="5547162"/>
            <a:ext cx="4854787" cy="830997"/>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正方形内部有一个相切的圆，它们的面积之比是π/4。</a:t>
            </a:r>
            <a:endParaRPr lang="zh-CN" altLang="en-US" sz="2400" dirty="0">
              <a:latin typeface="Arial" panose="020B0604020202020204" pitchFamily="34" charset="0"/>
              <a:ea typeface="微软雅黑" panose="020B0503020204020204" charset="-122"/>
              <a:cs typeface="Arial" panose="020B0604020202020204" pitchFamily="34" charset="0"/>
            </a:endParaRPr>
          </a:p>
        </p:txBody>
      </p:sp>
      <p:sp>
        <p:nvSpPr>
          <p:cNvPr id="10" name="TextBox 9">
            <a:extLst>
              <a:ext uri="{FF2B5EF4-FFF2-40B4-BE49-F238E27FC236}">
                <a16:creationId xmlns:a16="http://schemas.microsoft.com/office/drawing/2014/main" id="{2AC199B5-E2C3-13CE-7D99-898D64F4B10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7/</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8</a:t>
            </a:fld>
            <a:endParaRPr kumimoji="1" lang="zh-CN" altLang="en-US" dirty="0"/>
          </a:p>
        </p:txBody>
      </p:sp>
      <p:sp>
        <p:nvSpPr>
          <p:cNvPr id="8" name="文本框 7"/>
          <p:cNvSpPr txBox="1"/>
          <p:nvPr/>
        </p:nvSpPr>
        <p:spPr>
          <a:xfrm>
            <a:off x="6416040" y="180771"/>
            <a:ext cx="4785358" cy="6740307"/>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计算函数积分</a:t>
            </a: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数学计算</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algn="l"/>
            <a:r>
              <a:rPr lang="zh-CN" altLang="en-US" sz="2400" dirty="0">
                <a:latin typeface="Arial" panose="020B0604020202020204" pitchFamily="34" charset="0"/>
                <a:cs typeface="Arial" panose="020B0604020202020204" pitchFamily="34" charset="0"/>
              </a:rPr>
              <a:t>integrate(function(x){x^2},0,1)</a:t>
            </a:r>
          </a:p>
          <a:p>
            <a:pPr algn="l"/>
            <a:r>
              <a:rPr lang="zh-CN" altLang="en-US" sz="2400" dirty="0">
                <a:latin typeface="Arial" panose="020B0604020202020204" pitchFamily="34" charset="0"/>
                <a:cs typeface="Arial" panose="020B0604020202020204" pitchFamily="34" charset="0"/>
              </a:rPr>
              <a:t>结果：</a:t>
            </a:r>
          </a:p>
          <a:p>
            <a:pPr algn="l"/>
            <a:r>
              <a:rPr lang="zh-CN" altLang="en-US" sz="2400" dirty="0">
                <a:latin typeface="Arial" panose="020B0604020202020204" pitchFamily="34" charset="0"/>
                <a:cs typeface="Arial" panose="020B0604020202020204" pitchFamily="34" charset="0"/>
              </a:rPr>
              <a:t>0.3333</a:t>
            </a:r>
            <a:r>
              <a:rPr lang="en-US" altLang="zh-CN" sz="2400" dirty="0">
                <a:latin typeface="Arial" panose="020B0604020202020204" pitchFamily="34" charset="0"/>
                <a:cs typeface="Arial" panose="020B0604020202020204" pitchFamily="34" charset="0"/>
              </a:rPr>
              <a:t>3</a:t>
            </a:r>
            <a:r>
              <a:rPr lang="zh-CN" altLang="en-US" sz="2400" dirty="0">
                <a:latin typeface="Arial" panose="020B0604020202020204" pitchFamily="34" charset="0"/>
                <a:cs typeface="Arial" panose="020B0604020202020204" pitchFamily="34" charset="0"/>
              </a:rPr>
              <a:t> with absolute error &lt; 3.7e-15</a:t>
            </a:r>
          </a:p>
          <a:p>
            <a:pPr algn="l"/>
            <a:endParaRPr lang="en-US" altLang="zh-CN" sz="2400" dirty="0">
              <a:latin typeface="Arial" panose="020B0604020202020204" pitchFamily="34" charset="0"/>
              <a:cs typeface="Arial" panose="020B0604020202020204" pitchFamily="34" charset="0"/>
            </a:endParaRP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计算机模型模拟</a:t>
            </a:r>
          </a:p>
          <a:p>
            <a:pPr algn="l"/>
            <a:r>
              <a:rPr lang="zh-CN" altLang="en-US" sz="2400" dirty="0">
                <a:latin typeface="Arial" panose="020B0604020202020204" pitchFamily="34" charset="0"/>
                <a:cs typeface="Arial" panose="020B0604020202020204" pitchFamily="34" charset="0"/>
              </a:rPr>
              <a:t>n &lt;- 100000                         </a:t>
            </a:r>
          </a:p>
          <a:p>
            <a:pPr algn="l"/>
            <a:r>
              <a:rPr lang="zh-CN" altLang="en-US" sz="2400" dirty="0">
                <a:latin typeface="Arial" panose="020B0604020202020204" pitchFamily="34" charset="0"/>
                <a:cs typeface="Arial" panose="020B0604020202020204" pitchFamily="34" charset="0"/>
              </a:rPr>
              <a:t>A &lt;- matrix(runif(n*2, min=0, max=1), nrow = n, ncol = 2, byrow = T) </a:t>
            </a:r>
          </a:p>
          <a:p>
            <a:pPr algn="l"/>
            <a:r>
              <a:rPr lang="zh-CN" altLang="en-US" sz="2400" dirty="0">
                <a:latin typeface="Arial" panose="020B0604020202020204" pitchFamily="34" charset="0"/>
                <a:cs typeface="Arial" panose="020B0604020202020204" pitchFamily="34" charset="0"/>
              </a:rPr>
              <a:t>#计算出有多少点落在红色区域（判断条件 y &lt; x2）</a:t>
            </a:r>
          </a:p>
          <a:p>
            <a:pPr algn="l"/>
            <a:r>
              <a:rPr lang="zh-CN" altLang="en-US" sz="2400" dirty="0">
                <a:latin typeface="Arial" panose="020B0604020202020204" pitchFamily="34" charset="0"/>
                <a:cs typeface="Arial" panose="020B0604020202020204" pitchFamily="34" charset="0"/>
              </a:rPr>
              <a:t>b &lt;- sapply(A[,1],function(x){x^2})           </a:t>
            </a:r>
          </a:p>
          <a:p>
            <a:pPr algn="l"/>
            <a:r>
              <a:rPr lang="zh-CN" altLang="en-US" sz="2400" dirty="0">
                <a:latin typeface="Arial" panose="020B0604020202020204" pitchFamily="34" charset="0"/>
                <a:cs typeface="Arial" panose="020B0604020202020204" pitchFamily="34" charset="0"/>
              </a:rPr>
              <a:t>d &lt;- subset(b, b &gt; A[,2])       </a:t>
            </a:r>
          </a:p>
          <a:p>
            <a:pPr algn="l"/>
            <a:r>
              <a:rPr lang="zh-CN" altLang="en-US" sz="2400" dirty="0">
                <a:latin typeface="Arial" panose="020B0604020202020204" pitchFamily="34" charset="0"/>
                <a:cs typeface="Arial" panose="020B0604020202020204" pitchFamily="34" charset="0"/>
              </a:rPr>
              <a:t>num &lt;- length(d) / length(b)。</a:t>
            </a:r>
          </a:p>
          <a:p>
            <a:pPr algn="l"/>
            <a:r>
              <a:rPr lang="zh-CN" altLang="en-US" sz="2400" dirty="0">
                <a:latin typeface="Arial" panose="020B0604020202020204" pitchFamily="34" charset="0"/>
                <a:cs typeface="Arial" panose="020B0604020202020204" pitchFamily="34" charset="0"/>
              </a:rPr>
              <a:t>结果： 0.33154</a:t>
            </a:r>
          </a:p>
        </p:txBody>
      </p:sp>
      <p:sp>
        <p:nvSpPr>
          <p:cNvPr id="9" name="文本框 8"/>
          <p:cNvSpPr txBox="1"/>
          <p:nvPr/>
        </p:nvSpPr>
        <p:spPr>
          <a:xfrm>
            <a:off x="1869441" y="4741334"/>
            <a:ext cx="4440767" cy="1200329"/>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计算函数 y = x</a:t>
            </a:r>
            <a:r>
              <a:rPr lang="zh-CN" altLang="en-US" sz="2400" baseline="30000" dirty="0">
                <a:latin typeface="Arial" panose="020B0604020202020204" pitchFamily="34" charset="0"/>
                <a:ea typeface="微软雅黑" panose="020B0503020204020204" charset="-122"/>
                <a:cs typeface="Arial" panose="020B0604020202020204" pitchFamily="34" charset="0"/>
                <a:sym typeface="+mn-ea"/>
              </a:rPr>
              <a:t>2</a:t>
            </a:r>
            <a:r>
              <a:rPr lang="zh-CN" altLang="en-US" sz="2400" dirty="0">
                <a:latin typeface="Arial" panose="020B0604020202020204" pitchFamily="34" charset="0"/>
                <a:ea typeface="微软雅黑" panose="020B0503020204020204" charset="-122"/>
                <a:cs typeface="Arial" panose="020B0604020202020204" pitchFamily="34" charset="0"/>
                <a:sym typeface="+mn-ea"/>
              </a:rPr>
              <a:t> 在 [0, 1] 区间的积分，就是求出上图红色部分的面积。</a:t>
            </a:r>
          </a:p>
        </p:txBody>
      </p:sp>
      <p:pic>
        <p:nvPicPr>
          <p:cNvPr id="2" name="图片 1" descr="x2"/>
          <p:cNvPicPr>
            <a:picLocks noChangeAspect="1"/>
          </p:cNvPicPr>
          <p:nvPr/>
        </p:nvPicPr>
        <p:blipFill>
          <a:blip r:embed="rId3"/>
          <a:stretch>
            <a:fillRect/>
          </a:stretch>
        </p:blipFill>
        <p:spPr>
          <a:xfrm>
            <a:off x="2069253" y="1440789"/>
            <a:ext cx="4026747" cy="3136900"/>
          </a:xfrm>
          <a:prstGeom prst="rect">
            <a:avLst/>
          </a:prstGeom>
        </p:spPr>
      </p:pic>
      <p:sp>
        <p:nvSpPr>
          <p:cNvPr id="7" name="标题 2">
            <a:extLst>
              <a:ext uri="{FF2B5EF4-FFF2-40B4-BE49-F238E27FC236}">
                <a16:creationId xmlns:a16="http://schemas.microsoft.com/office/drawing/2014/main" id="{D9949104-F342-B05C-519F-5C5FA81C3AB8}"/>
              </a:ext>
            </a:extLst>
          </p:cNvPr>
          <p:cNvSpPr txBox="1">
            <a:spLocks/>
          </p:cNvSpPr>
          <p:nvPr/>
        </p:nvSpPr>
        <p:spPr>
          <a:xfrm>
            <a:off x="990602" y="518585"/>
            <a:ext cx="10515600" cy="758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计算积分</a:t>
            </a:r>
          </a:p>
        </p:txBody>
      </p:sp>
      <p:sp>
        <p:nvSpPr>
          <p:cNvPr id="10" name="TextBox 9">
            <a:extLst>
              <a:ext uri="{FF2B5EF4-FFF2-40B4-BE49-F238E27FC236}">
                <a16:creationId xmlns:a16="http://schemas.microsoft.com/office/drawing/2014/main" id="{2B62854D-B9B5-4B59-4941-83BDA303E6E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3074" y="1413087"/>
            <a:ext cx="7886700" cy="3959860"/>
          </a:xfrm>
        </p:spPr>
        <p:txBody>
          <a:bodyPr/>
          <a:lstStyle/>
          <a:p>
            <a:endParaRPr lang="en-US" altLang="zh-CN"/>
          </a:p>
          <a:p>
            <a:endParaRPr lang="en-US" altLang="zh-CN"/>
          </a:p>
        </p:txBody>
      </p:sp>
      <p:sp>
        <p:nvSpPr>
          <p:cNvPr id="9239" name="TextBox 37"/>
          <p:cNvSpPr txBox="1"/>
          <p:nvPr/>
        </p:nvSpPr>
        <p:spPr>
          <a:xfrm>
            <a:off x="1020567" y="1275163"/>
            <a:ext cx="9986481" cy="1938992"/>
          </a:xfrm>
          <a:prstGeom prst="rect">
            <a:avLst/>
          </a:prstGeom>
          <a:noFill/>
          <a:ln w="9525">
            <a:noFill/>
          </a:ln>
        </p:spPr>
        <p:txBody>
          <a:bodyPr wrap="square">
            <a:spAutoFit/>
          </a:bodyPr>
          <a:lstStyle/>
          <a:p>
            <a:pPr lvl="0"/>
            <a:r>
              <a:rPr lang="zh-CN" altLang="en-US" sz="2400" dirty="0">
                <a:latin typeface="Abadi" panose="020B0604020104020204" pitchFamily="34" charset="0"/>
                <a:ea typeface="微软雅黑" panose="020B0503020204020204" charset="-122"/>
                <a:cs typeface="Arial" panose="020B0604020202020204" pitchFamily="34" charset="0"/>
                <a:sym typeface="+mn-ea"/>
              </a:rPr>
              <a:t>蒙特卡洛模拟</a:t>
            </a:r>
            <a:r>
              <a:rPr lang="zh-CN" altLang="en-US" sz="2400" dirty="0">
                <a:latin typeface="Abadi" panose="020B0604020104020204" pitchFamily="34" charset="0"/>
                <a:ea typeface="微软雅黑" panose="020B0503020204020204" charset="-122"/>
                <a:cs typeface="Arial" panose="020B0604020202020204" pitchFamily="34" charset="0"/>
              </a:rPr>
              <a:t>：</a:t>
            </a:r>
            <a:endParaRPr lang="en-AU" altLang="zh-CN" sz="2400" dirty="0">
              <a:latin typeface="Abadi" panose="020B0604020104020204" pitchFamily="34" charset="0"/>
              <a:ea typeface="微软雅黑" panose="020B0503020204020204" charset="-122"/>
              <a:cs typeface="Arial" panose="020B0604020202020204" pitchFamily="34" charset="0"/>
            </a:endParaRPr>
          </a:p>
          <a:p>
            <a:pPr lvl="0"/>
            <a:endParaRPr lang="zh-CN" altLang="en-US" sz="2400" dirty="0">
              <a:latin typeface="Abadi" panose="020B0604020104020204" pitchFamily="34" charset="0"/>
              <a:ea typeface="微软雅黑" panose="020B0503020204020204" charset="-122"/>
              <a:cs typeface="Arial" panose="020B0604020202020204" pitchFamily="34" charset="0"/>
            </a:endParaRPr>
          </a:p>
          <a:p>
            <a:pPr lvl="0"/>
            <a:r>
              <a:rPr lang="zh-CN" altLang="en-US" sz="2400" dirty="0">
                <a:latin typeface="Abadi" panose="020B0604020104020204" pitchFamily="34" charset="0"/>
                <a:ea typeface="微软雅黑" panose="020B0503020204020204" charset="-122"/>
                <a:cs typeface="Arial" panose="020B0604020202020204" pitchFamily="34" charset="0"/>
              </a:rPr>
              <a:t>      当求解问题是某种随机事件出现的概率或者某个随机变量的期望值时，通过某种“实验”的方法，以这种事件出现的频率估计这一随机事件的概率，或者得到这个随机变量的某些数字特征，并将其作为问题的解。</a:t>
            </a:r>
          </a:p>
        </p:txBody>
      </p:sp>
      <p:sp>
        <p:nvSpPr>
          <p:cNvPr id="6" name="TextBox 24"/>
          <p:cNvSpPr txBox="1"/>
          <p:nvPr/>
        </p:nvSpPr>
        <p:spPr>
          <a:xfrm>
            <a:off x="1020567" y="2982747"/>
            <a:ext cx="10150866" cy="1938992"/>
          </a:xfrm>
          <a:prstGeom prst="rect">
            <a:avLst/>
          </a:prstGeom>
          <a:noFill/>
          <a:ln w="9525">
            <a:noFill/>
          </a:ln>
        </p:spPr>
        <p:txBody>
          <a:bodyPr wrap="square">
            <a:spAutoFit/>
            <a:scene3d>
              <a:camera prst="orthographicFront"/>
              <a:lightRig rig="threePt" dir="t"/>
            </a:scene3d>
          </a:bodyPr>
          <a:lstStyle/>
          <a:p>
            <a:pPr lvl="0">
              <a:buClr>
                <a:srgbClr val="00B0F0"/>
              </a:buClr>
              <a:buFont typeface="Wingdings" panose="05000000000000000000" pitchFamily="2" charset="2"/>
              <a:buNone/>
            </a:pPr>
            <a:endParaRPr lang="zh-CN" altLang="en-US" sz="2400" dirty="0">
              <a:solidFill>
                <a:srgbClr val="00B0F0"/>
              </a:solidFill>
              <a:latin typeface="Arial" panose="020B0604020202020204" pitchFamily="34" charset="0"/>
              <a:ea typeface="微软雅黑" panose="020B0503020204020204" charset="-122"/>
              <a:cs typeface="Arial" panose="020B0604020202020204" pitchFamily="34" charset="0"/>
            </a:endParaRP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可以直接从实际问题出发解决非确定性问题。而不是从方程或数学表达式出发，更直观形象。</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当一个样本没有理论分布时，我们可以用蒙特卡罗模拟来决定样本分布。</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概率论中的</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大数法则</a:t>
            </a:r>
            <a:r>
              <a:rPr lang="zh-CN" altLang="en-US" sz="2400" dirty="0">
                <a:latin typeface="Arial" panose="020B0604020202020204" pitchFamily="34" charset="0"/>
                <a:ea typeface="微软雅黑" panose="020B0503020204020204" charset="-122"/>
                <a:cs typeface="Arial" panose="020B0604020202020204" pitchFamily="34" charset="0"/>
                <a:sym typeface="+mn-ea"/>
              </a:rPr>
              <a:t>和</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中心极限定理</a:t>
            </a:r>
            <a:r>
              <a:rPr lang="zh-CN" altLang="en-US" sz="2400" dirty="0">
                <a:latin typeface="Arial" panose="020B0604020202020204" pitchFamily="34" charset="0"/>
                <a:ea typeface="微软雅黑" panose="020B0503020204020204" charset="-122"/>
                <a:cs typeface="Arial" panose="020B0604020202020204" pitchFamily="34" charset="0"/>
                <a:sym typeface="+mn-ea"/>
              </a:rPr>
              <a:t>是蒙特卡洛方法的基础。</a:t>
            </a:r>
          </a:p>
        </p:txBody>
      </p:sp>
      <p:sp>
        <p:nvSpPr>
          <p:cNvPr id="10" name="TextBox 9">
            <a:extLst>
              <a:ext uri="{FF2B5EF4-FFF2-40B4-BE49-F238E27FC236}">
                <a16:creationId xmlns:a16="http://schemas.microsoft.com/office/drawing/2014/main" id="{C5E7241F-EBA1-1F68-26E2-334D1B57AB2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andard slide">
  <a:themeElements>
    <a:clrScheme name="Monash University">
      <a:dk1>
        <a:srgbClr val="000000"/>
      </a:dk1>
      <a:lt1>
        <a:srgbClr val="FFFFFF"/>
      </a:lt1>
      <a:dk2>
        <a:srgbClr val="006DAE"/>
      </a:dk2>
      <a:lt2>
        <a:srgbClr val="CCCCCC"/>
      </a:lt2>
      <a:accent1>
        <a:srgbClr val="FF002B"/>
      </a:accent1>
      <a:accent2>
        <a:srgbClr val="FC622E"/>
      </a:accent2>
      <a:accent3>
        <a:srgbClr val="829356"/>
      </a:accent3>
      <a:accent4>
        <a:srgbClr val="00AC3E"/>
      </a:accent4>
      <a:accent5>
        <a:srgbClr val="009FDA"/>
      </a:accent5>
      <a:accent6>
        <a:srgbClr val="8177E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7293</TotalTime>
  <Words>3737</Words>
  <Application>Microsoft Office PowerPoint</Application>
  <PresentationFormat>Widescreen</PresentationFormat>
  <Paragraphs>306</Paragraphs>
  <Slides>33</Slides>
  <Notes>23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6" baseType="lpstr">
      <vt:lpstr>Adobe Devanagari</vt:lpstr>
      <vt:lpstr>微软雅黑</vt:lpstr>
      <vt:lpstr>Abadi</vt:lpstr>
      <vt:lpstr>Arial</vt:lpstr>
      <vt:lpstr>Arial Narrow</vt:lpstr>
      <vt:lpstr>Calibri</vt:lpstr>
      <vt:lpstr>Calibri Light</vt:lpstr>
      <vt:lpstr>Segoe UI</vt:lpstr>
      <vt:lpstr>Times New Roman</vt:lpstr>
      <vt:lpstr>Wingdings</vt:lpstr>
      <vt:lpstr>Office 主题​​</vt:lpstr>
      <vt:lpstr>1_Standard slide</vt:lpstr>
      <vt:lpstr>Equation.3</vt:lpstr>
      <vt:lpstr>PowerPoint Presentation</vt:lpstr>
      <vt:lpstr>PowerPoint Presentation</vt:lpstr>
      <vt:lpstr>PowerPoint Presentation</vt:lpstr>
      <vt:lpstr>PowerPoint Presentation</vt:lpstr>
      <vt:lpstr>PowerPoint Presentation</vt:lpstr>
      <vt:lpstr>PowerPoint Presentation</vt:lpstr>
      <vt:lpstr>One Example: calculate 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Wenhua Yu</dc:creator>
  <cp:lastModifiedBy>Wenhua Yu</cp:lastModifiedBy>
  <cp:revision>88</cp:revision>
  <dcterms:created xsi:type="dcterms:W3CDTF">2021-06-29T00:06:31Z</dcterms:created>
  <dcterms:modified xsi:type="dcterms:W3CDTF">2022-05-19T12:17:19Z</dcterms:modified>
</cp:coreProperties>
</file>